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1.xml" ContentType="application/vnd.openxmlformats-officedocument.drawingml.chart+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rts/colors2.xml" ContentType="application/vnd.ms-office.chartcolorstyle+xml"/>
  <Override PartName="/ppt/charts/style2.xml" ContentType="application/vnd.ms-office.chartstyl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8" r:id="rId1"/>
  </p:sldMasterIdLst>
  <p:notesMasterIdLst>
    <p:notesMasterId r:id="rId27"/>
  </p:notesMasterIdLst>
  <p:handoutMasterIdLst>
    <p:handoutMasterId r:id="rId28"/>
  </p:handoutMasterIdLst>
  <p:sldIdLst>
    <p:sldId id="256" r:id="rId2"/>
    <p:sldId id="257" r:id="rId3"/>
    <p:sldId id="259" r:id="rId4"/>
    <p:sldId id="261" r:id="rId5"/>
    <p:sldId id="283" r:id="rId6"/>
    <p:sldId id="284" r:id="rId7"/>
    <p:sldId id="264" r:id="rId8"/>
    <p:sldId id="285" r:id="rId9"/>
    <p:sldId id="286" r:id="rId10"/>
    <p:sldId id="293" r:id="rId11"/>
    <p:sldId id="287" r:id="rId12"/>
    <p:sldId id="288" r:id="rId13"/>
    <p:sldId id="289" r:id="rId14"/>
    <p:sldId id="290" r:id="rId15"/>
    <p:sldId id="291" r:id="rId16"/>
    <p:sldId id="292" r:id="rId17"/>
    <p:sldId id="298" r:id="rId18"/>
    <p:sldId id="295" r:id="rId19"/>
    <p:sldId id="294" r:id="rId20"/>
    <p:sldId id="296" r:id="rId21"/>
    <p:sldId id="297" r:id="rId22"/>
    <p:sldId id="299" r:id="rId23"/>
    <p:sldId id="272" r:id="rId24"/>
    <p:sldId id="300" r:id="rId25"/>
    <p:sldId id="260" r:id="rId26"/>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7D4D3BE4-69CA-492D-958A-9D5723E0E32D}">
  <a:tblStyle styleId="{7D4D3BE4-69CA-492D-958A-9D5723E0E32D}"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81001"/>
  </p:normalViewPr>
  <p:slideViewPr>
    <p:cSldViewPr snapToGrid="0" snapToObjects="1">
      <p:cViewPr>
        <p:scale>
          <a:sx n="93" d="100"/>
          <a:sy n="93" d="100"/>
        </p:scale>
        <p:origin x="-630" y="7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microsoft.com/office/2011/relationships/chartStyle" Target="style2.xml"/><Relationship Id="rId2" Type="http://schemas.microsoft.com/office/2011/relationships/chartColorStyle" Target="colors2.xml"/><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151914368"/>
        <c:axId val="151915904"/>
      </c:barChart>
      <c:catAx>
        <c:axId val="1519143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1915904"/>
        <c:crosses val="autoZero"/>
        <c:auto val="1"/>
        <c:lblAlgn val="ctr"/>
        <c:lblOffset val="100"/>
        <c:noMultiLvlLbl val="0"/>
      </c:catAx>
      <c:valAx>
        <c:axId val="1519159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191436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62510A-7653-F84C-B548-2E623EBB3458}" type="datetimeFigureOut">
              <a:rPr lang="en-US" smtClean="0"/>
              <a:t>5/2/2016</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0D14075-FDCC-B54C-B391-27693422560D}" type="slidenum">
              <a:rPr lang="en-US" smtClean="0"/>
              <a:t>‹N›</a:t>
            </a:fld>
            <a:endParaRPr lang="en-US"/>
          </a:p>
        </p:txBody>
      </p:sp>
    </p:spTree>
    <p:extLst>
      <p:ext uri="{BB962C8B-B14F-4D97-AF65-F5344CB8AC3E}">
        <p14:creationId xmlns:p14="http://schemas.microsoft.com/office/powerpoint/2010/main" val="553913954"/>
      </p:ext>
    </p:extLst>
  </p:cSld>
  <p:clrMap bg1="lt1" tx1="dk1" bg2="lt2" tx2="dk2" accent1="accent1" accent2="accent2" accent3="accent3" accent4="accent4" accent5="accent5" accent6="accent6" hlink="hlink" folHlink="folHlink"/>
</p:handoutMaster>
</file>

<file path=ppt/media/image1.pn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84430659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-Maybe “Design and Analysis with Social Survey</a:t>
            </a:r>
            <a:r>
              <a:rPr lang="en-US" baseline="0" dirty="0" smtClean="0"/>
              <a:t> Data” would be more appropriate?</a:t>
            </a:r>
            <a:endParaRPr dirty="0"/>
          </a:p>
        </p:txBody>
      </p:sp>
    </p:spTree>
    <p:extLst>
      <p:ext uri="{BB962C8B-B14F-4D97-AF65-F5344CB8AC3E}">
        <p14:creationId xmlns:p14="http://schemas.microsoft.com/office/powerpoint/2010/main" val="4819141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-I would delete this. We have</a:t>
            </a:r>
            <a:r>
              <a:rPr lang="en-US" baseline="0" dirty="0" smtClean="0"/>
              <a:t> more than enough slides without it and it looks too much like a DAG I think</a:t>
            </a:r>
            <a:endParaRPr dirty="0"/>
          </a:p>
        </p:txBody>
      </p:sp>
    </p:spTree>
    <p:extLst>
      <p:ext uri="{BB962C8B-B14F-4D97-AF65-F5344CB8AC3E}">
        <p14:creationId xmlns:p14="http://schemas.microsoft.com/office/powerpoint/2010/main" val="1644218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-We really want to separate the “Design phase” from anything with outcomes so I would rename this something</a:t>
            </a:r>
            <a:r>
              <a:rPr lang="en-US" baseline="0" dirty="0" smtClean="0"/>
              <a:t> like “Potential Outcomes Framework” or even have “Set-Up: Potential Outcomes Framework” (and make the next slide a “Set-Up” slide too) (and get rid of sub-header)</a:t>
            </a:r>
          </a:p>
          <a:p>
            <a:pPr lvl="0">
              <a:spcBef>
                <a:spcPts val="0"/>
              </a:spcBef>
              <a:buNone/>
            </a:pPr>
            <a:r>
              <a:rPr lang="en-US" baseline="0" dirty="0" smtClean="0"/>
              <a:t>-There is no clear definition of what our “outcome” is and what our “treatment levels” are </a:t>
            </a:r>
          </a:p>
          <a:p>
            <a:pPr lvl="0">
              <a:spcBef>
                <a:spcPts val="0"/>
              </a:spcBef>
              <a:buNone/>
            </a:pPr>
            <a:r>
              <a:rPr lang="en-US" baseline="0" dirty="0" smtClean="0"/>
              <a:t>-Small typo in header of second column in table</a:t>
            </a:r>
          </a:p>
          <a:p>
            <a:pPr lvl="0">
              <a:spcBef>
                <a:spcPts val="0"/>
              </a:spcBef>
              <a:buNone/>
            </a:pPr>
            <a:r>
              <a:rPr lang="en-US" baseline="0" dirty="0" smtClean="0"/>
              <a:t>-Remove Gender</a:t>
            </a:r>
            <a:endParaRPr dirty="0"/>
          </a:p>
        </p:txBody>
      </p:sp>
    </p:spTree>
    <p:extLst>
      <p:ext uri="{BB962C8B-B14F-4D97-AF65-F5344CB8AC3E}">
        <p14:creationId xmlns:p14="http://schemas.microsoft.com/office/powerpoint/2010/main" val="511376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-I</a:t>
            </a:r>
            <a:r>
              <a:rPr lang="en-US" baseline="0" dirty="0" smtClean="0"/>
              <a:t> think “Assumptions” or “Set-Up: Assumptions” might be more appropriate</a:t>
            </a:r>
            <a:endParaRPr lang="en-US" baseline="0" dirty="0"/>
          </a:p>
          <a:p>
            <a:pPr lvl="0">
              <a:spcBef>
                <a:spcPts val="0"/>
              </a:spcBef>
              <a:buNone/>
            </a:pPr>
            <a:r>
              <a:rPr lang="en-US" baseline="0" dirty="0" smtClean="0"/>
              <a:t>-I think the way Kiran and I discussed the SUTVA assumption, we didn’t make an assumption of consistency of education levels. We defined the treatment levels coarsely as just “highest degree attained” to try to avoid those issues.</a:t>
            </a:r>
          </a:p>
        </p:txBody>
      </p:sp>
    </p:spTree>
    <p:extLst>
      <p:ext uri="{BB962C8B-B14F-4D97-AF65-F5344CB8AC3E}">
        <p14:creationId xmlns:p14="http://schemas.microsoft.com/office/powerpoint/2010/main" val="1086936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-Small typo</a:t>
            </a:r>
            <a:r>
              <a:rPr lang="en-US" baseline="0" dirty="0" smtClean="0"/>
              <a:t> in sub-header: remove the “been”</a:t>
            </a:r>
          </a:p>
          <a:p>
            <a:pPr lvl="0">
              <a:spcBef>
                <a:spcPts val="0"/>
              </a:spcBef>
              <a:buNone/>
            </a:pPr>
            <a:r>
              <a:rPr lang="en-US" baseline="0" dirty="0" smtClean="0"/>
              <a:t>-Instead of income “determined” after receiving treatment might say it was measured after receiving treatment</a:t>
            </a:r>
          </a:p>
          <a:p>
            <a:pPr lvl="0">
              <a:spcBef>
                <a:spcPts val="0"/>
              </a:spcBef>
              <a:buNone/>
            </a:pPr>
            <a:r>
              <a:rPr lang="en-US" baseline="0" dirty="0" smtClean="0"/>
              <a:t>-I would just leave it at “Explored use of principal stratification”</a:t>
            </a:r>
          </a:p>
          <a:p>
            <a:pPr lvl="0">
              <a:spcBef>
                <a:spcPts val="0"/>
              </a:spcBef>
              <a:buNone/>
            </a:pPr>
            <a:r>
              <a:rPr lang="en-US" baseline="0" dirty="0" smtClean="0"/>
              <a:t>-I’m not sure if it was “natural” intelligence</a:t>
            </a:r>
          </a:p>
          <a:p>
            <a:pPr lvl="0">
              <a:spcBef>
                <a:spcPts val="0"/>
              </a:spcBef>
              <a:buNone/>
            </a:pPr>
            <a:r>
              <a:rPr lang="en-US" baseline="0" dirty="0" smtClean="0"/>
              <a:t>-I would love a bullet on factorial design too. We don’t have to go into detail on principal stratification or factorial design because we have so many slides, but I think the fact that we discussed “sophisticated” ways to deal with these issues is important to say. I think that should be more the focus of this slide. If I’m presenting this slide my idea would be to introduce how these things could have been used and why improper covariates/intelligence were issues, but then explain that for the purpose of this project we focus on the issue of dealing with multiple treatment levels</a:t>
            </a:r>
            <a:endParaRPr dirty="0"/>
          </a:p>
        </p:txBody>
      </p:sp>
    </p:spTree>
    <p:extLst>
      <p:ext uri="{BB962C8B-B14F-4D97-AF65-F5344CB8AC3E}">
        <p14:creationId xmlns:p14="http://schemas.microsoft.com/office/powerpoint/2010/main" val="5328645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-I don’t think we need the sub-header on all these</a:t>
            </a:r>
            <a:r>
              <a:rPr lang="en-US" baseline="0" dirty="0" smtClean="0"/>
              <a:t> pages, there is enough writing without</a:t>
            </a:r>
          </a:p>
          <a:p>
            <a:pPr lvl="0">
              <a:spcBef>
                <a:spcPts val="0"/>
              </a:spcBef>
              <a:buNone/>
            </a:pPr>
            <a:r>
              <a:rPr lang="en-US" baseline="0" dirty="0" smtClean="0"/>
              <a:t>-I would delete last bullet under “Generalized Propensity Score” and just leave it at “Used multinomial model”. If someone asks about it then Kiran has a pretty good explanation but we should try to avoid getting bogged down in things people might not agree on</a:t>
            </a:r>
          </a:p>
          <a:p>
            <a:pPr lvl="0">
              <a:spcBef>
                <a:spcPts val="0"/>
              </a:spcBef>
              <a:buNone/>
            </a:pPr>
            <a:r>
              <a:rPr lang="en-US" baseline="0" dirty="0" smtClean="0"/>
              <a:t>-I would make a note here that we carried out the GPS method but do not claim that our design truly captures the “science” (because we ignored many complications); we basically are just trying to exemplify how one difficult aspect (multiple treatment levels) could be dealt with. We might even say that here other methods may have been more appropriate since there are so few background covariates, but we are just trying to show one method</a:t>
            </a:r>
            <a:endParaRPr dirty="0"/>
          </a:p>
        </p:txBody>
      </p:sp>
    </p:spTree>
    <p:extLst>
      <p:ext uri="{BB962C8B-B14F-4D97-AF65-F5344CB8AC3E}">
        <p14:creationId xmlns:p14="http://schemas.microsoft.com/office/powerpoint/2010/main" val="7607065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-sub-header</a:t>
            </a: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-I would say “trimming” not data cleaning</a:t>
            </a:r>
            <a:endParaRPr lang="en-US" dirty="0" smtClean="0"/>
          </a:p>
          <a:p>
            <a:pPr lvl="0">
              <a:spcBef>
                <a:spcPts val="0"/>
              </a:spcBef>
              <a:buNone/>
            </a:pPr>
            <a:endParaRPr dirty="0"/>
          </a:p>
        </p:txBody>
      </p:sp>
    </p:spTree>
    <p:extLst>
      <p:ext uri="{BB962C8B-B14F-4D97-AF65-F5344CB8AC3E}">
        <p14:creationId xmlns:p14="http://schemas.microsoft.com/office/powerpoint/2010/main" val="11879739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-sub-header</a:t>
            </a:r>
            <a:endParaRPr lang="en-US" baseline="0" dirty="0" smtClean="0"/>
          </a:p>
          <a:p>
            <a:pPr lvl="0">
              <a:spcBef>
                <a:spcPts val="0"/>
              </a:spcBef>
              <a:buNone/>
            </a:pPr>
            <a:endParaRPr dirty="0"/>
          </a:p>
        </p:txBody>
      </p:sp>
    </p:spTree>
    <p:extLst>
      <p:ext uri="{BB962C8B-B14F-4D97-AF65-F5344CB8AC3E}">
        <p14:creationId xmlns:p14="http://schemas.microsoft.com/office/powerpoint/2010/main" val="3114186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-sub-header</a:t>
            </a:r>
            <a:endParaRPr lang="en-US" baseline="0" dirty="0" smtClean="0"/>
          </a:p>
          <a:p>
            <a:pPr lvl="0">
              <a:spcBef>
                <a:spcPts val="0"/>
              </a:spcBef>
              <a:buNone/>
            </a:pPr>
            <a:endParaRPr dirty="0"/>
          </a:p>
        </p:txBody>
      </p:sp>
    </p:spTree>
    <p:extLst>
      <p:ext uri="{BB962C8B-B14F-4D97-AF65-F5344CB8AC3E}">
        <p14:creationId xmlns:p14="http://schemas.microsoft.com/office/powerpoint/2010/main" val="2449239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16827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-It’s not</a:t>
            </a:r>
            <a:r>
              <a:rPr lang="en-US" baseline="0" dirty="0" smtClean="0"/>
              <a:t> sure if I would call them ”treatment effects” because we aren’t really comparing one thing to another; it’s just estimating average potential outcome under each treatment</a:t>
            </a:r>
          </a:p>
          <a:p>
            <a:pPr lvl="0">
              <a:spcBef>
                <a:spcPts val="0"/>
              </a:spcBef>
              <a:buNone/>
            </a:pPr>
            <a:endParaRPr dirty="0"/>
          </a:p>
        </p:txBody>
      </p:sp>
    </p:spTree>
    <p:extLst>
      <p:ext uri="{BB962C8B-B14F-4D97-AF65-F5344CB8AC3E}">
        <p14:creationId xmlns:p14="http://schemas.microsoft.com/office/powerpoint/2010/main" val="1339419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-This</a:t>
            </a:r>
            <a:r>
              <a:rPr lang="en-US" baseline="0" dirty="0" smtClean="0"/>
              <a:t> is beautiful but maybe unnecessary. We have a ton of slides so I think we can safely remove it, especially because we didn’t really discuss OLS that much in the </a:t>
            </a:r>
            <a:r>
              <a:rPr lang="en-US" baseline="0" dirty="0" smtClean="0"/>
              <a:t>project (Agree, MB)</a:t>
            </a:r>
            <a:endParaRPr dirty="0"/>
          </a:p>
        </p:txBody>
      </p:sp>
    </p:spTree>
    <p:extLst>
      <p:ext uri="{BB962C8B-B14F-4D97-AF65-F5344CB8AC3E}">
        <p14:creationId xmlns:p14="http://schemas.microsoft.com/office/powerpoint/2010/main" val="13701013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-I don’t think we need the sub-header on all these</a:t>
            </a:r>
            <a:r>
              <a:rPr lang="en-US" baseline="0" dirty="0" smtClean="0"/>
              <a:t> pages</a:t>
            </a:r>
            <a:endParaRPr lang="en-US" dirty="0"/>
          </a:p>
        </p:txBody>
      </p:sp>
    </p:spTree>
    <p:extLst>
      <p:ext uri="{BB962C8B-B14F-4D97-AF65-F5344CB8AC3E}">
        <p14:creationId xmlns:p14="http://schemas.microsoft.com/office/powerpoint/2010/main" val="5964489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-sub-header</a:t>
            </a:r>
            <a:endParaRPr lang="en-US" baseline="0" dirty="0" smtClean="0"/>
          </a:p>
          <a:p>
            <a:pPr lvl="0">
              <a:spcBef>
                <a:spcPts val="0"/>
              </a:spcBef>
              <a:buNone/>
            </a:pPr>
            <a:endParaRPr dirty="0"/>
          </a:p>
        </p:txBody>
      </p:sp>
    </p:spTree>
    <p:extLst>
      <p:ext uri="{BB962C8B-B14F-4D97-AF65-F5344CB8AC3E}">
        <p14:creationId xmlns:p14="http://schemas.microsoft.com/office/powerpoint/2010/main" val="11703773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704274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Shape 2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8" name="Shape 20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-I wouldn’t sat OLS framework</a:t>
            </a:r>
            <a:r>
              <a:rPr lang="en-US" baseline="0" dirty="0" smtClean="0"/>
              <a:t> doesn’t “allow” for potential outcomes; I would just say it’s not appropriate in this setting</a:t>
            </a:r>
          </a:p>
          <a:p>
            <a:pPr lvl="0">
              <a:spcBef>
                <a:spcPts val="0"/>
              </a:spcBef>
              <a:buNone/>
            </a:pPr>
            <a:r>
              <a:rPr lang="en-US" baseline="0" dirty="0" smtClean="0"/>
              <a:t>-Instead of saying we “removed” improper covariates I would say we “discussed” how to deal with them</a:t>
            </a:r>
            <a:endParaRPr dirty="0"/>
          </a:p>
        </p:txBody>
      </p:sp>
    </p:spTree>
    <p:extLst>
      <p:ext uri="{BB962C8B-B14F-4D97-AF65-F5344CB8AC3E}">
        <p14:creationId xmlns:p14="http://schemas.microsoft.com/office/powerpoint/2010/main" val="12868761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-We need a reference slide</a:t>
            </a:r>
            <a:endParaRPr dirty="0"/>
          </a:p>
        </p:txBody>
      </p:sp>
    </p:spTree>
    <p:extLst>
      <p:ext uri="{BB962C8B-B14F-4D97-AF65-F5344CB8AC3E}">
        <p14:creationId xmlns:p14="http://schemas.microsoft.com/office/powerpoint/2010/main" val="7321699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4" name="Shape 1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19392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786116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84251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-I would directly</a:t>
            </a:r>
            <a:r>
              <a:rPr lang="en-US" baseline="0" dirty="0" smtClean="0"/>
              <a:t> say intelligence was measured through a vocab test-”testing data” makes me think of SATs</a:t>
            </a:r>
            <a:endParaRPr dirty="0"/>
          </a:p>
        </p:txBody>
      </p:sp>
    </p:spTree>
    <p:extLst>
      <p:ext uri="{BB962C8B-B14F-4D97-AF65-F5344CB8AC3E}">
        <p14:creationId xmlns:p14="http://schemas.microsoft.com/office/powerpoint/2010/main" val="7101741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-Might</a:t>
            </a:r>
            <a:r>
              <a:rPr lang="en-US" baseline="0" dirty="0" smtClean="0"/>
              <a:t> be better to merge slides 4-6 into 2 in the interest of length of presentation?</a:t>
            </a:r>
            <a:endParaRPr dirty="0"/>
          </a:p>
        </p:txBody>
      </p:sp>
    </p:spTree>
    <p:extLst>
      <p:ext uri="{BB962C8B-B14F-4D97-AF65-F5344CB8AC3E}">
        <p14:creationId xmlns:p14="http://schemas.microsoft.com/office/powerpoint/2010/main" val="1675980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4" name="Shape 13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-Under</a:t>
            </a:r>
            <a:r>
              <a:rPr lang="en-US" baseline="0" dirty="0" smtClean="0"/>
              <a:t> “No Potential Outcomes Framework”, I think the main point is that not using the framework ignores that things are “missing” (acts as if you know everything)</a:t>
            </a:r>
          </a:p>
          <a:p>
            <a:pPr lvl="0">
              <a:spcBef>
                <a:spcPts val="0"/>
              </a:spcBef>
              <a:buNone/>
            </a:pPr>
            <a:r>
              <a:rPr lang="en-US" baseline="0" dirty="0" smtClean="0"/>
              <a:t>-Under “Observational Data”, don’t need to necessarily add this to slide but at least mention during presentation that this is an issue because using OLS isn’t appropriate when units not randomly assigned</a:t>
            </a:r>
          </a:p>
        </p:txBody>
      </p:sp>
    </p:spTree>
    <p:extLst>
      <p:ext uri="{BB962C8B-B14F-4D97-AF65-F5344CB8AC3E}">
        <p14:creationId xmlns:p14="http://schemas.microsoft.com/office/powerpoint/2010/main" val="11318843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316039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4" name="Shape 13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smtClean="0"/>
              <a:t>-Instead of “Field New Research” I think</a:t>
            </a:r>
            <a:r>
              <a:rPr lang="en-US" baseline="0" dirty="0" smtClean="0"/>
              <a:t> “Collect New Data” or something? I may just be a little unclear on the meaning of that</a:t>
            </a:r>
          </a:p>
          <a:p>
            <a:pPr lvl="0">
              <a:spcBef>
                <a:spcPts val="0"/>
              </a:spcBef>
              <a:buNone/>
            </a:pPr>
            <a:r>
              <a:rPr lang="en-US" baseline="0" dirty="0" smtClean="0"/>
              <a:t>-Under “Record Treatment Level”, we haven’t actually said what the treatment level is yet. Should write it or make sure to explain what that means during presentation</a:t>
            </a:r>
          </a:p>
          <a:p>
            <a:pPr lvl="0">
              <a:spcBef>
                <a:spcPts val="0"/>
              </a:spcBef>
              <a:buNone/>
            </a:pPr>
            <a:r>
              <a:rPr lang="en-US" baseline="0" dirty="0" smtClean="0"/>
              <a:t>-I think you meant to write something else under “Environmental Covariates”</a:t>
            </a:r>
            <a:endParaRPr dirty="0"/>
          </a:p>
        </p:txBody>
      </p:sp>
    </p:spTree>
    <p:extLst>
      <p:ext uri="{BB962C8B-B14F-4D97-AF65-F5344CB8AC3E}">
        <p14:creationId xmlns:p14="http://schemas.microsoft.com/office/powerpoint/2010/main" val="4683713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721425" y="3785246"/>
            <a:ext cx="5216699" cy="1546500"/>
          </a:xfrm>
          <a:prstGeom prst="rect">
            <a:avLst/>
          </a:prstGeom>
        </p:spPr>
        <p:txBody>
          <a:bodyPr lIns="91425" tIns="91425" rIns="91425" bIns="91425" anchor="t" anchorCtr="0"/>
          <a:lstStyle>
            <a:lvl1pPr lvl="0">
              <a:spcBef>
                <a:spcPts val="0"/>
              </a:spcBef>
              <a:buClr>
                <a:srgbClr val="2185C5"/>
              </a:buClr>
              <a:buSzPct val="100000"/>
              <a:defRPr sz="4800">
                <a:solidFill>
                  <a:srgbClr val="2185C5"/>
                </a:solidFill>
              </a:defRPr>
            </a:lvl1pPr>
            <a:lvl2pPr lvl="1">
              <a:spcBef>
                <a:spcPts val="0"/>
              </a:spcBef>
              <a:buClr>
                <a:srgbClr val="2185C5"/>
              </a:buClr>
              <a:buSzPct val="100000"/>
              <a:defRPr sz="4800">
                <a:solidFill>
                  <a:srgbClr val="2185C5"/>
                </a:solidFill>
              </a:defRPr>
            </a:lvl2pPr>
            <a:lvl3pPr lvl="2">
              <a:spcBef>
                <a:spcPts val="0"/>
              </a:spcBef>
              <a:buClr>
                <a:srgbClr val="2185C5"/>
              </a:buClr>
              <a:buSzPct val="100000"/>
              <a:defRPr sz="4800">
                <a:solidFill>
                  <a:srgbClr val="2185C5"/>
                </a:solidFill>
              </a:defRPr>
            </a:lvl3pPr>
            <a:lvl4pPr lvl="3">
              <a:spcBef>
                <a:spcPts val="0"/>
              </a:spcBef>
              <a:buClr>
                <a:srgbClr val="2185C5"/>
              </a:buClr>
              <a:buSzPct val="100000"/>
              <a:defRPr sz="4800">
                <a:solidFill>
                  <a:srgbClr val="2185C5"/>
                </a:solidFill>
              </a:defRPr>
            </a:lvl4pPr>
            <a:lvl5pPr lvl="4">
              <a:spcBef>
                <a:spcPts val="0"/>
              </a:spcBef>
              <a:buClr>
                <a:srgbClr val="2185C5"/>
              </a:buClr>
              <a:buSzPct val="100000"/>
              <a:defRPr sz="4800">
                <a:solidFill>
                  <a:srgbClr val="2185C5"/>
                </a:solidFill>
              </a:defRPr>
            </a:lvl5pPr>
            <a:lvl6pPr lvl="5">
              <a:spcBef>
                <a:spcPts val="0"/>
              </a:spcBef>
              <a:buClr>
                <a:srgbClr val="2185C5"/>
              </a:buClr>
              <a:buSzPct val="100000"/>
              <a:defRPr sz="4800">
                <a:solidFill>
                  <a:srgbClr val="2185C5"/>
                </a:solidFill>
              </a:defRPr>
            </a:lvl6pPr>
            <a:lvl7pPr lvl="6">
              <a:spcBef>
                <a:spcPts val="0"/>
              </a:spcBef>
              <a:buClr>
                <a:srgbClr val="2185C5"/>
              </a:buClr>
              <a:buSzPct val="100000"/>
              <a:defRPr sz="4800">
                <a:solidFill>
                  <a:srgbClr val="2185C5"/>
                </a:solidFill>
              </a:defRPr>
            </a:lvl7pPr>
            <a:lvl8pPr lvl="7">
              <a:spcBef>
                <a:spcPts val="0"/>
              </a:spcBef>
              <a:buClr>
                <a:srgbClr val="2185C5"/>
              </a:buClr>
              <a:buSzPct val="100000"/>
              <a:defRPr sz="4800">
                <a:solidFill>
                  <a:srgbClr val="2185C5"/>
                </a:solidFill>
              </a:defRPr>
            </a:lvl8pPr>
            <a:lvl9pPr lvl="8">
              <a:spcBef>
                <a:spcPts val="0"/>
              </a:spcBef>
              <a:buClr>
                <a:srgbClr val="2185C5"/>
              </a:buClr>
              <a:buSzPct val="100000"/>
              <a:defRPr sz="4800">
                <a:solidFill>
                  <a:srgbClr val="2185C5"/>
                </a:solidFill>
              </a:defRPr>
            </a:lvl9pPr>
          </a:lstStyle>
          <a:p>
            <a:endParaRPr/>
          </a:p>
        </p:txBody>
      </p:sp>
      <p:sp>
        <p:nvSpPr>
          <p:cNvPr id="10" name="Shape 10"/>
          <p:cNvSpPr/>
          <p:nvPr/>
        </p:nvSpPr>
        <p:spPr>
          <a:xfrm>
            <a:off x="5938246" y="3377550"/>
            <a:ext cx="721800"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11" name="Shape 11"/>
          <p:cNvSpPr/>
          <p:nvPr/>
        </p:nvSpPr>
        <p:spPr>
          <a:xfrm>
            <a:off x="6659860" y="3377550"/>
            <a:ext cx="721800"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1" y="3377550"/>
            <a:ext cx="721800"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
        <p:nvSpPr>
          <p:cNvPr id="13" name="Shape 13"/>
          <p:cNvSpPr/>
          <p:nvPr/>
        </p:nvSpPr>
        <p:spPr>
          <a:xfrm>
            <a:off x="721424" y="3377550"/>
            <a:ext cx="5216699" cy="102899"/>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14"/>
        <p:cNvGrpSpPr/>
        <p:nvPr/>
      </p:nvGrpSpPr>
      <p:grpSpPr>
        <a:xfrm>
          <a:off x="0" y="0"/>
          <a:ext cx="0" cy="0"/>
          <a:chOff x="0" y="0"/>
          <a:chExt cx="0" cy="0"/>
        </a:xfrm>
      </p:grpSpPr>
      <p:sp>
        <p:nvSpPr>
          <p:cNvPr id="15" name="Shape 15"/>
          <p:cNvSpPr/>
          <p:nvPr/>
        </p:nvSpPr>
        <p:spPr>
          <a:xfrm>
            <a:off x="0" y="0"/>
            <a:ext cx="9144000" cy="5323800"/>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
        <p:nvSpPr>
          <p:cNvPr id="16" name="Shape 16"/>
          <p:cNvSpPr txBox="1">
            <a:spLocks noGrp="1"/>
          </p:cNvSpPr>
          <p:nvPr>
            <p:ph type="ctrTitle"/>
          </p:nvPr>
        </p:nvSpPr>
        <p:spPr>
          <a:xfrm>
            <a:off x="685800" y="2111123"/>
            <a:ext cx="7772400" cy="1546500"/>
          </a:xfrm>
          <a:prstGeom prst="rect">
            <a:avLst/>
          </a:prstGeom>
        </p:spPr>
        <p:txBody>
          <a:bodyPr lIns="91425" tIns="91425" rIns="91425" bIns="91425" anchor="b" anchorCtr="0"/>
          <a:lstStyle>
            <a:lvl1pPr lvl="0" algn="ctr" rtl="0">
              <a:spcBef>
                <a:spcPts val="0"/>
              </a:spcBef>
              <a:buClr>
                <a:srgbClr val="FFFFFF"/>
              </a:buClr>
              <a:buSzPct val="100000"/>
              <a:defRPr sz="4800">
                <a:solidFill>
                  <a:srgbClr val="FFFFFF"/>
                </a:solidFill>
              </a:defRPr>
            </a:lvl1pPr>
            <a:lvl2pPr lvl="1" algn="ctr" rtl="0">
              <a:spcBef>
                <a:spcPts val="0"/>
              </a:spcBef>
              <a:buClr>
                <a:srgbClr val="FFFFFF"/>
              </a:buClr>
              <a:buSzPct val="100000"/>
              <a:defRPr sz="4800">
                <a:solidFill>
                  <a:srgbClr val="FFFFFF"/>
                </a:solidFill>
              </a:defRPr>
            </a:lvl2pPr>
            <a:lvl3pPr lvl="2" algn="ctr" rtl="0">
              <a:spcBef>
                <a:spcPts val="0"/>
              </a:spcBef>
              <a:buClr>
                <a:srgbClr val="FFFFFF"/>
              </a:buClr>
              <a:buSzPct val="100000"/>
              <a:defRPr sz="4800">
                <a:solidFill>
                  <a:srgbClr val="FFFFFF"/>
                </a:solidFill>
              </a:defRPr>
            </a:lvl3pPr>
            <a:lvl4pPr lvl="3" algn="ctr" rtl="0">
              <a:spcBef>
                <a:spcPts val="0"/>
              </a:spcBef>
              <a:buClr>
                <a:srgbClr val="FFFFFF"/>
              </a:buClr>
              <a:buSzPct val="100000"/>
              <a:defRPr sz="4800">
                <a:solidFill>
                  <a:srgbClr val="FFFFFF"/>
                </a:solidFill>
              </a:defRPr>
            </a:lvl4pPr>
            <a:lvl5pPr lvl="4" algn="ctr" rtl="0">
              <a:spcBef>
                <a:spcPts val="0"/>
              </a:spcBef>
              <a:buClr>
                <a:srgbClr val="FFFFFF"/>
              </a:buClr>
              <a:buSzPct val="100000"/>
              <a:defRPr sz="4800">
                <a:solidFill>
                  <a:srgbClr val="FFFFFF"/>
                </a:solidFill>
              </a:defRPr>
            </a:lvl5pPr>
            <a:lvl6pPr lvl="5" algn="ctr" rtl="0">
              <a:spcBef>
                <a:spcPts val="0"/>
              </a:spcBef>
              <a:buClr>
                <a:srgbClr val="FFFFFF"/>
              </a:buClr>
              <a:buSzPct val="100000"/>
              <a:defRPr sz="4800">
                <a:solidFill>
                  <a:srgbClr val="FFFFFF"/>
                </a:solidFill>
              </a:defRPr>
            </a:lvl6pPr>
            <a:lvl7pPr lvl="6" algn="ctr" rtl="0">
              <a:spcBef>
                <a:spcPts val="0"/>
              </a:spcBef>
              <a:buClr>
                <a:srgbClr val="FFFFFF"/>
              </a:buClr>
              <a:buSzPct val="100000"/>
              <a:defRPr sz="4800">
                <a:solidFill>
                  <a:srgbClr val="FFFFFF"/>
                </a:solidFill>
              </a:defRPr>
            </a:lvl7pPr>
            <a:lvl8pPr lvl="7" algn="ctr" rtl="0">
              <a:spcBef>
                <a:spcPts val="0"/>
              </a:spcBef>
              <a:buClr>
                <a:srgbClr val="FFFFFF"/>
              </a:buClr>
              <a:buSzPct val="100000"/>
              <a:defRPr sz="4800">
                <a:solidFill>
                  <a:srgbClr val="FFFFFF"/>
                </a:solidFill>
              </a:defRPr>
            </a:lvl8pPr>
            <a:lvl9pPr lvl="8" algn="ctr" rtl="0">
              <a:spcBef>
                <a:spcPts val="0"/>
              </a:spcBef>
              <a:buClr>
                <a:srgbClr val="FFFFFF"/>
              </a:buClr>
              <a:buSzPct val="100000"/>
              <a:defRPr sz="4800">
                <a:solidFill>
                  <a:srgbClr val="FFFFFF"/>
                </a:solidFill>
              </a:defRPr>
            </a:lvl9pPr>
          </a:lstStyle>
          <a:p>
            <a:endParaRPr/>
          </a:p>
        </p:txBody>
      </p:sp>
      <p:sp>
        <p:nvSpPr>
          <p:cNvPr id="17" name="Shape 17"/>
          <p:cNvSpPr txBox="1">
            <a:spLocks noGrp="1"/>
          </p:cNvSpPr>
          <p:nvPr>
            <p:ph type="subTitle" idx="1"/>
          </p:nvPr>
        </p:nvSpPr>
        <p:spPr>
          <a:xfrm>
            <a:off x="685800" y="3786737"/>
            <a:ext cx="7772400" cy="1046400"/>
          </a:xfrm>
          <a:prstGeom prst="rect">
            <a:avLst/>
          </a:prstGeom>
        </p:spPr>
        <p:txBody>
          <a:bodyPr lIns="91425" tIns="91425" rIns="91425" bIns="91425" anchor="t" anchorCtr="0"/>
          <a:lstStyle>
            <a:lvl1pPr lvl="0" algn="ctr" rtl="0">
              <a:spcBef>
                <a:spcPts val="0"/>
              </a:spcBef>
              <a:buClr>
                <a:srgbClr val="FFFFFF"/>
              </a:buClr>
              <a:buSzPct val="100000"/>
              <a:buNone/>
              <a:defRPr sz="2400" b="1">
                <a:solidFill>
                  <a:srgbClr val="FFFFFF"/>
                </a:solidFill>
              </a:defRPr>
            </a:lvl1pPr>
            <a:lvl2pPr lvl="1" algn="ctr" rtl="0">
              <a:spcBef>
                <a:spcPts val="0"/>
              </a:spcBef>
              <a:buClr>
                <a:srgbClr val="FFFFFF"/>
              </a:buClr>
              <a:buNone/>
              <a:defRPr b="1">
                <a:solidFill>
                  <a:srgbClr val="FFFFFF"/>
                </a:solidFill>
              </a:defRPr>
            </a:lvl2pPr>
            <a:lvl3pPr lvl="2" algn="ctr" rtl="0">
              <a:spcBef>
                <a:spcPts val="0"/>
              </a:spcBef>
              <a:buClr>
                <a:srgbClr val="FFFFFF"/>
              </a:buClr>
              <a:buNone/>
              <a:defRPr b="1">
                <a:solidFill>
                  <a:srgbClr val="FFFFFF"/>
                </a:solidFill>
              </a:defRPr>
            </a:lvl3pPr>
            <a:lvl4pPr lvl="3" algn="ctr" rtl="0">
              <a:spcBef>
                <a:spcPts val="0"/>
              </a:spcBef>
              <a:buClr>
                <a:srgbClr val="FFFFFF"/>
              </a:buClr>
              <a:buSzPct val="100000"/>
              <a:buNone/>
              <a:defRPr sz="2400" b="1">
                <a:solidFill>
                  <a:srgbClr val="FFFFFF"/>
                </a:solidFill>
              </a:defRPr>
            </a:lvl4pPr>
            <a:lvl5pPr lvl="4" algn="ctr" rtl="0">
              <a:spcBef>
                <a:spcPts val="0"/>
              </a:spcBef>
              <a:buClr>
                <a:srgbClr val="FFFFFF"/>
              </a:buClr>
              <a:buSzPct val="100000"/>
              <a:buNone/>
              <a:defRPr sz="2400" b="1">
                <a:solidFill>
                  <a:srgbClr val="FFFFFF"/>
                </a:solidFill>
              </a:defRPr>
            </a:lvl5pPr>
            <a:lvl6pPr lvl="5" algn="ctr" rtl="0">
              <a:spcBef>
                <a:spcPts val="0"/>
              </a:spcBef>
              <a:buClr>
                <a:srgbClr val="FFFFFF"/>
              </a:buClr>
              <a:buSzPct val="100000"/>
              <a:buNone/>
              <a:defRPr sz="2400" b="1">
                <a:solidFill>
                  <a:srgbClr val="FFFFFF"/>
                </a:solidFill>
              </a:defRPr>
            </a:lvl6pPr>
            <a:lvl7pPr lvl="6" algn="ctr" rtl="0">
              <a:spcBef>
                <a:spcPts val="0"/>
              </a:spcBef>
              <a:buClr>
                <a:srgbClr val="FFFFFF"/>
              </a:buClr>
              <a:buSzPct val="100000"/>
              <a:buNone/>
              <a:defRPr sz="2400" b="1">
                <a:solidFill>
                  <a:srgbClr val="FFFFFF"/>
                </a:solidFill>
              </a:defRPr>
            </a:lvl7pPr>
            <a:lvl8pPr lvl="7" algn="ctr" rtl="0">
              <a:spcBef>
                <a:spcPts val="0"/>
              </a:spcBef>
              <a:buClr>
                <a:srgbClr val="FFFFFF"/>
              </a:buClr>
              <a:buSzPct val="100000"/>
              <a:buNone/>
              <a:defRPr sz="2400" b="1">
                <a:solidFill>
                  <a:srgbClr val="FFFFFF"/>
                </a:solidFill>
              </a:defRPr>
            </a:lvl8pPr>
            <a:lvl9pPr lvl="8" algn="ctr" rtl="0">
              <a:spcBef>
                <a:spcPts val="0"/>
              </a:spcBef>
              <a:buClr>
                <a:srgbClr val="FFFFFF"/>
              </a:buClr>
              <a:buSzPct val="100000"/>
              <a:buNone/>
              <a:defRPr sz="2400" b="1">
                <a:solidFill>
                  <a:srgbClr val="FFFFFF"/>
                </a:solidFill>
              </a:defRPr>
            </a:lvl9pPr>
          </a:lstStyle>
          <a:p>
            <a:endParaRPr/>
          </a:p>
        </p:txBody>
      </p:sp>
      <p:sp>
        <p:nvSpPr>
          <p:cNvPr id="18" name="Shape 18"/>
          <p:cNvSpPr/>
          <p:nvPr/>
        </p:nvSpPr>
        <p:spPr>
          <a:xfrm>
            <a:off x="3047703" y="5323800"/>
            <a:ext cx="3047700"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19" name="Shape 19"/>
          <p:cNvSpPr/>
          <p:nvPr/>
        </p:nvSpPr>
        <p:spPr>
          <a:xfrm>
            <a:off x="6096270" y="5323800"/>
            <a:ext cx="3047700"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20" name="Shape 20"/>
          <p:cNvSpPr/>
          <p:nvPr/>
        </p:nvSpPr>
        <p:spPr>
          <a:xfrm>
            <a:off x="1" y="5323800"/>
            <a:ext cx="3047700"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Quote">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1710425" y="2882400"/>
            <a:ext cx="5723699" cy="1093199"/>
          </a:xfrm>
          <a:prstGeom prst="rect">
            <a:avLst/>
          </a:prstGeom>
        </p:spPr>
        <p:txBody>
          <a:bodyPr lIns="91425" tIns="91425" rIns="91425" bIns="91425" anchor="t" anchorCtr="0"/>
          <a:lstStyle>
            <a:lvl1pPr lvl="0" algn="ctr" rtl="0">
              <a:spcBef>
                <a:spcPts val="0"/>
              </a:spcBef>
              <a:defRPr i="1"/>
            </a:lvl1pPr>
            <a:lvl2pPr lvl="1" algn="ctr" rtl="0">
              <a:spcBef>
                <a:spcPts val="0"/>
              </a:spcBef>
              <a:defRPr i="1"/>
            </a:lvl2pPr>
            <a:lvl3pPr lvl="2" algn="ctr" rtl="0">
              <a:spcBef>
                <a:spcPts val="0"/>
              </a:spcBef>
              <a:defRPr i="1"/>
            </a:lvl3pPr>
            <a:lvl4pPr lvl="3" algn="ctr" rtl="0">
              <a:spcBef>
                <a:spcPts val="0"/>
              </a:spcBef>
              <a:defRPr i="1"/>
            </a:lvl4pPr>
            <a:lvl5pPr lvl="4" algn="ctr" rtl="0">
              <a:spcBef>
                <a:spcPts val="0"/>
              </a:spcBef>
              <a:defRPr i="1"/>
            </a:lvl5pPr>
            <a:lvl6pPr lvl="5" algn="ctr" rtl="0">
              <a:spcBef>
                <a:spcPts val="0"/>
              </a:spcBef>
              <a:defRPr i="1"/>
            </a:lvl6pPr>
            <a:lvl7pPr lvl="6" algn="ctr" rtl="0">
              <a:spcBef>
                <a:spcPts val="0"/>
              </a:spcBef>
              <a:defRPr i="1"/>
            </a:lvl7pPr>
            <a:lvl8pPr lvl="7" algn="ctr" rtl="0">
              <a:spcBef>
                <a:spcPts val="0"/>
              </a:spcBef>
              <a:defRPr i="1"/>
            </a:lvl8pPr>
            <a:lvl9pPr lvl="8" algn="ctr">
              <a:spcBef>
                <a:spcPts val="0"/>
              </a:spcBef>
              <a:defRPr i="1"/>
            </a:lvl9pPr>
          </a:lstStyle>
          <a:p>
            <a:endParaRPr/>
          </a:p>
        </p:txBody>
      </p:sp>
      <p:sp>
        <p:nvSpPr>
          <p:cNvPr id="23" name="Shape 23"/>
          <p:cNvSpPr txBox="1"/>
          <p:nvPr/>
        </p:nvSpPr>
        <p:spPr>
          <a:xfrm>
            <a:off x="3593400" y="1575225"/>
            <a:ext cx="1957200" cy="871499"/>
          </a:xfrm>
          <a:prstGeom prst="rect">
            <a:avLst/>
          </a:prstGeom>
          <a:noFill/>
          <a:ln>
            <a:noFill/>
          </a:ln>
        </p:spPr>
        <p:txBody>
          <a:bodyPr lIns="91425" tIns="91425" rIns="91425" bIns="91425" anchor="t" anchorCtr="0">
            <a:noAutofit/>
          </a:bodyPr>
          <a:lstStyle/>
          <a:p>
            <a:pPr lvl="0" algn="ctr">
              <a:spcBef>
                <a:spcPts val="0"/>
              </a:spcBef>
              <a:buNone/>
            </a:pPr>
            <a:r>
              <a:rPr lang="en" sz="9600" b="1">
                <a:solidFill>
                  <a:srgbClr val="97ABBC"/>
                </a:solidFill>
              </a:rPr>
              <a:t>“</a:t>
            </a:r>
          </a:p>
        </p:txBody>
      </p:sp>
      <p:sp>
        <p:nvSpPr>
          <p:cNvPr id="24" name="Shape 24"/>
          <p:cNvSpPr/>
          <p:nvPr/>
        </p:nvSpPr>
        <p:spPr>
          <a:xfrm>
            <a:off x="5723283" y="2132900"/>
            <a:ext cx="1710300"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25" name="Shape 25"/>
          <p:cNvSpPr/>
          <p:nvPr/>
        </p:nvSpPr>
        <p:spPr>
          <a:xfrm>
            <a:off x="7434176" y="2132900"/>
            <a:ext cx="1710300"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26" name="Shape 26"/>
          <p:cNvSpPr/>
          <p:nvPr/>
        </p:nvSpPr>
        <p:spPr>
          <a:xfrm>
            <a:off x="0" y="2132900"/>
            <a:ext cx="1710300"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
        <p:nvSpPr>
          <p:cNvPr id="27" name="Shape 27"/>
          <p:cNvSpPr/>
          <p:nvPr/>
        </p:nvSpPr>
        <p:spPr>
          <a:xfrm>
            <a:off x="1710424" y="2132900"/>
            <a:ext cx="1710300" cy="102899"/>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893700" y="274650"/>
            <a:ext cx="6462600" cy="11430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0" name="Shape 30"/>
          <p:cNvSpPr txBox="1">
            <a:spLocks noGrp="1"/>
          </p:cNvSpPr>
          <p:nvPr>
            <p:ph type="body" idx="1"/>
          </p:nvPr>
        </p:nvSpPr>
        <p:spPr>
          <a:xfrm>
            <a:off x="893700" y="1831450"/>
            <a:ext cx="6462600" cy="47363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p:nvPr/>
        </p:nvSpPr>
        <p:spPr>
          <a:xfrm>
            <a:off x="7356366" y="6755100"/>
            <a:ext cx="893699"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32" name="Shape 32"/>
          <p:cNvSpPr/>
          <p:nvPr/>
        </p:nvSpPr>
        <p:spPr>
          <a:xfrm>
            <a:off x="8250311" y="6755100"/>
            <a:ext cx="893699"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33" name="Shape 33"/>
          <p:cNvSpPr/>
          <p:nvPr/>
        </p:nvSpPr>
        <p:spPr>
          <a:xfrm>
            <a:off x="0" y="6755100"/>
            <a:ext cx="893699"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
        <p:nvSpPr>
          <p:cNvPr id="34" name="Shape 34"/>
          <p:cNvSpPr/>
          <p:nvPr/>
        </p:nvSpPr>
        <p:spPr>
          <a:xfrm>
            <a:off x="893709" y="6755100"/>
            <a:ext cx="6462600" cy="102899"/>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893700" y="274650"/>
            <a:ext cx="6462600" cy="11430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7" name="Shape 37"/>
          <p:cNvSpPr txBox="1">
            <a:spLocks noGrp="1"/>
          </p:cNvSpPr>
          <p:nvPr>
            <p:ph type="body" idx="1"/>
          </p:nvPr>
        </p:nvSpPr>
        <p:spPr>
          <a:xfrm>
            <a:off x="893625" y="1600200"/>
            <a:ext cx="3136800" cy="4967700"/>
          </a:xfrm>
          <a:prstGeom prst="rect">
            <a:avLst/>
          </a:prstGeom>
        </p:spPr>
        <p:txBody>
          <a:bodyPr lIns="91425" tIns="91425" rIns="91425" bIns="91425" anchor="t"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8" name="Shape 38"/>
          <p:cNvSpPr txBox="1">
            <a:spLocks noGrp="1"/>
          </p:cNvSpPr>
          <p:nvPr>
            <p:ph type="body" idx="2"/>
          </p:nvPr>
        </p:nvSpPr>
        <p:spPr>
          <a:xfrm>
            <a:off x="4219455" y="1600200"/>
            <a:ext cx="3136800" cy="4967700"/>
          </a:xfrm>
          <a:prstGeom prst="rect">
            <a:avLst/>
          </a:prstGeom>
        </p:spPr>
        <p:txBody>
          <a:bodyPr lIns="91425" tIns="91425" rIns="91425" bIns="91425" anchor="t"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9" name="Shape 39"/>
          <p:cNvSpPr/>
          <p:nvPr/>
        </p:nvSpPr>
        <p:spPr>
          <a:xfrm>
            <a:off x="7356366" y="6755100"/>
            <a:ext cx="893699"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40" name="Shape 40"/>
          <p:cNvSpPr/>
          <p:nvPr/>
        </p:nvSpPr>
        <p:spPr>
          <a:xfrm>
            <a:off x="8250311" y="6755100"/>
            <a:ext cx="893699"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41" name="Shape 41"/>
          <p:cNvSpPr/>
          <p:nvPr/>
        </p:nvSpPr>
        <p:spPr>
          <a:xfrm>
            <a:off x="0" y="6755100"/>
            <a:ext cx="893699"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
        <p:nvSpPr>
          <p:cNvPr id="42" name="Shape 42"/>
          <p:cNvSpPr/>
          <p:nvPr/>
        </p:nvSpPr>
        <p:spPr>
          <a:xfrm>
            <a:off x="893709" y="6755100"/>
            <a:ext cx="6462600" cy="102899"/>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3 columns">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893700" y="274650"/>
            <a:ext cx="6462600" cy="1143000"/>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5" name="Shape 45"/>
          <p:cNvSpPr txBox="1">
            <a:spLocks noGrp="1"/>
          </p:cNvSpPr>
          <p:nvPr>
            <p:ph type="body" idx="1"/>
          </p:nvPr>
        </p:nvSpPr>
        <p:spPr>
          <a:xfrm>
            <a:off x="893700" y="1600200"/>
            <a:ext cx="2371200" cy="49677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400"/>
            </a:lvl2pPr>
            <a:lvl3pPr lvl="2" rtl="0">
              <a:spcBef>
                <a:spcPts val="0"/>
              </a:spcBef>
              <a:buSzPct val="100000"/>
              <a:defRPr sz="1400"/>
            </a:lvl3pPr>
            <a:lvl4pPr lvl="3" rtl="0">
              <a:spcBef>
                <a:spcPts val="0"/>
              </a:spcBef>
              <a:buSzPct val="100000"/>
              <a:defRPr sz="1400"/>
            </a:lvl4pPr>
            <a:lvl5pPr lvl="4" rtl="0">
              <a:spcBef>
                <a:spcPts val="0"/>
              </a:spcBef>
              <a:buSzPct val="100000"/>
              <a:defRPr sz="1400"/>
            </a:lvl5pPr>
            <a:lvl6pPr lvl="5" rtl="0">
              <a:spcBef>
                <a:spcPts val="0"/>
              </a:spcBef>
              <a:buSzPct val="100000"/>
              <a:defRPr sz="1400"/>
            </a:lvl6pPr>
            <a:lvl7pPr lvl="6" rtl="0">
              <a:spcBef>
                <a:spcPts val="0"/>
              </a:spcBef>
              <a:buSzPct val="100000"/>
              <a:defRPr sz="1400"/>
            </a:lvl7pPr>
            <a:lvl8pPr lvl="7" rtl="0">
              <a:spcBef>
                <a:spcPts val="0"/>
              </a:spcBef>
              <a:buSzPct val="100000"/>
              <a:defRPr sz="1400"/>
            </a:lvl8pPr>
            <a:lvl9pPr lvl="8" rtl="0">
              <a:spcBef>
                <a:spcPts val="0"/>
              </a:spcBef>
              <a:buSzPct val="100000"/>
              <a:defRPr sz="1400"/>
            </a:lvl9pPr>
          </a:lstStyle>
          <a:p>
            <a:endParaRPr/>
          </a:p>
        </p:txBody>
      </p:sp>
      <p:sp>
        <p:nvSpPr>
          <p:cNvPr id="46" name="Shape 46"/>
          <p:cNvSpPr txBox="1">
            <a:spLocks noGrp="1"/>
          </p:cNvSpPr>
          <p:nvPr>
            <p:ph type="body" idx="2"/>
          </p:nvPr>
        </p:nvSpPr>
        <p:spPr>
          <a:xfrm>
            <a:off x="3386403" y="1600200"/>
            <a:ext cx="2371200" cy="49677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400"/>
            </a:lvl2pPr>
            <a:lvl3pPr lvl="2" rtl="0">
              <a:spcBef>
                <a:spcPts val="0"/>
              </a:spcBef>
              <a:buSzPct val="100000"/>
              <a:defRPr sz="1400"/>
            </a:lvl3pPr>
            <a:lvl4pPr lvl="3" rtl="0">
              <a:spcBef>
                <a:spcPts val="0"/>
              </a:spcBef>
              <a:buSzPct val="100000"/>
              <a:defRPr sz="1400"/>
            </a:lvl4pPr>
            <a:lvl5pPr lvl="4" rtl="0">
              <a:spcBef>
                <a:spcPts val="0"/>
              </a:spcBef>
              <a:buSzPct val="100000"/>
              <a:defRPr sz="1400"/>
            </a:lvl5pPr>
            <a:lvl6pPr lvl="5" rtl="0">
              <a:spcBef>
                <a:spcPts val="0"/>
              </a:spcBef>
              <a:buSzPct val="100000"/>
              <a:defRPr sz="1400"/>
            </a:lvl6pPr>
            <a:lvl7pPr lvl="6" rtl="0">
              <a:spcBef>
                <a:spcPts val="0"/>
              </a:spcBef>
              <a:buSzPct val="100000"/>
              <a:defRPr sz="1400"/>
            </a:lvl7pPr>
            <a:lvl8pPr lvl="7" rtl="0">
              <a:spcBef>
                <a:spcPts val="0"/>
              </a:spcBef>
              <a:buSzPct val="100000"/>
              <a:defRPr sz="1400"/>
            </a:lvl8pPr>
            <a:lvl9pPr lvl="8" rtl="0">
              <a:spcBef>
                <a:spcPts val="0"/>
              </a:spcBef>
              <a:buSzPct val="100000"/>
              <a:defRPr sz="1400"/>
            </a:lvl9pPr>
          </a:lstStyle>
          <a:p>
            <a:endParaRPr/>
          </a:p>
        </p:txBody>
      </p:sp>
      <p:sp>
        <p:nvSpPr>
          <p:cNvPr id="47" name="Shape 47"/>
          <p:cNvSpPr txBox="1">
            <a:spLocks noGrp="1"/>
          </p:cNvSpPr>
          <p:nvPr>
            <p:ph type="body" idx="3"/>
          </p:nvPr>
        </p:nvSpPr>
        <p:spPr>
          <a:xfrm>
            <a:off x="5879107" y="1600200"/>
            <a:ext cx="2371200" cy="49677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400"/>
            </a:lvl2pPr>
            <a:lvl3pPr lvl="2" rtl="0">
              <a:spcBef>
                <a:spcPts val="0"/>
              </a:spcBef>
              <a:buSzPct val="100000"/>
              <a:defRPr sz="1400"/>
            </a:lvl3pPr>
            <a:lvl4pPr lvl="3" rtl="0">
              <a:spcBef>
                <a:spcPts val="0"/>
              </a:spcBef>
              <a:buSzPct val="100000"/>
              <a:defRPr sz="1400"/>
            </a:lvl4pPr>
            <a:lvl5pPr lvl="4" rtl="0">
              <a:spcBef>
                <a:spcPts val="0"/>
              </a:spcBef>
              <a:buSzPct val="100000"/>
              <a:defRPr sz="1400"/>
            </a:lvl5pPr>
            <a:lvl6pPr lvl="5" rtl="0">
              <a:spcBef>
                <a:spcPts val="0"/>
              </a:spcBef>
              <a:buSzPct val="100000"/>
              <a:defRPr sz="1400"/>
            </a:lvl6pPr>
            <a:lvl7pPr lvl="6" rtl="0">
              <a:spcBef>
                <a:spcPts val="0"/>
              </a:spcBef>
              <a:buSzPct val="100000"/>
              <a:defRPr sz="1400"/>
            </a:lvl7pPr>
            <a:lvl8pPr lvl="7" rtl="0">
              <a:spcBef>
                <a:spcPts val="0"/>
              </a:spcBef>
              <a:buSzPct val="100000"/>
              <a:defRPr sz="1400"/>
            </a:lvl8pPr>
            <a:lvl9pPr lvl="8" rtl="0">
              <a:spcBef>
                <a:spcPts val="0"/>
              </a:spcBef>
              <a:buSzPct val="100000"/>
              <a:defRPr sz="1400"/>
            </a:lvl9pPr>
          </a:lstStyle>
          <a:p>
            <a:endParaRPr/>
          </a:p>
        </p:txBody>
      </p:sp>
      <p:sp>
        <p:nvSpPr>
          <p:cNvPr id="48" name="Shape 48"/>
          <p:cNvSpPr/>
          <p:nvPr/>
        </p:nvSpPr>
        <p:spPr>
          <a:xfrm>
            <a:off x="7356366" y="6755100"/>
            <a:ext cx="893699"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49" name="Shape 49"/>
          <p:cNvSpPr/>
          <p:nvPr/>
        </p:nvSpPr>
        <p:spPr>
          <a:xfrm>
            <a:off x="8250311" y="6755100"/>
            <a:ext cx="893699"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50" name="Shape 50"/>
          <p:cNvSpPr/>
          <p:nvPr/>
        </p:nvSpPr>
        <p:spPr>
          <a:xfrm>
            <a:off x="0" y="6755100"/>
            <a:ext cx="893699"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
        <p:nvSpPr>
          <p:cNvPr id="51" name="Shape 51"/>
          <p:cNvSpPr/>
          <p:nvPr/>
        </p:nvSpPr>
        <p:spPr>
          <a:xfrm>
            <a:off x="893709" y="6755100"/>
            <a:ext cx="6462600" cy="102899"/>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52"/>
        <p:cNvGrpSpPr/>
        <p:nvPr/>
      </p:nvGrpSpPr>
      <p:grpSpPr>
        <a:xfrm>
          <a:off x="0" y="0"/>
          <a:ext cx="0" cy="0"/>
          <a:chOff x="0" y="0"/>
          <a:chExt cx="0" cy="0"/>
        </a:xfrm>
      </p:grpSpPr>
      <p:sp>
        <p:nvSpPr>
          <p:cNvPr id="53" name="Shape 53"/>
          <p:cNvSpPr txBox="1">
            <a:spLocks noGrp="1"/>
          </p:cNvSpPr>
          <p:nvPr>
            <p:ph type="title"/>
          </p:nvPr>
        </p:nvSpPr>
        <p:spPr>
          <a:xfrm>
            <a:off x="893700" y="274650"/>
            <a:ext cx="6462600" cy="11430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54" name="Shape 54"/>
          <p:cNvSpPr/>
          <p:nvPr/>
        </p:nvSpPr>
        <p:spPr>
          <a:xfrm>
            <a:off x="7356366" y="6755100"/>
            <a:ext cx="893699"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55" name="Shape 55"/>
          <p:cNvSpPr/>
          <p:nvPr/>
        </p:nvSpPr>
        <p:spPr>
          <a:xfrm>
            <a:off x="8250311" y="6755100"/>
            <a:ext cx="893699"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56" name="Shape 56"/>
          <p:cNvSpPr/>
          <p:nvPr/>
        </p:nvSpPr>
        <p:spPr>
          <a:xfrm>
            <a:off x="0" y="6755100"/>
            <a:ext cx="893699"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
        <p:nvSpPr>
          <p:cNvPr id="57" name="Shape 57"/>
          <p:cNvSpPr/>
          <p:nvPr/>
        </p:nvSpPr>
        <p:spPr>
          <a:xfrm>
            <a:off x="893709" y="6755100"/>
            <a:ext cx="6462600" cy="102899"/>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893700" y="274650"/>
            <a:ext cx="6462600" cy="1143000"/>
          </a:xfrm>
          <a:prstGeom prst="rect">
            <a:avLst/>
          </a:prstGeom>
          <a:noFill/>
          <a:ln>
            <a:noFill/>
          </a:ln>
        </p:spPr>
        <p:txBody>
          <a:bodyPr lIns="91425" tIns="91425" rIns="91425" bIns="91425" anchor="b" anchorCtr="0"/>
          <a:lstStyle>
            <a:lvl1pPr lvl="0">
              <a:spcBef>
                <a:spcPts val="0"/>
              </a:spcBef>
              <a:buClr>
                <a:srgbClr val="97ABBC"/>
              </a:buClr>
              <a:buSzPct val="100000"/>
              <a:buFont typeface="Raleway"/>
              <a:buNone/>
              <a:defRPr sz="3600">
                <a:solidFill>
                  <a:srgbClr val="97ABBC"/>
                </a:solidFill>
                <a:latin typeface="Raleway"/>
                <a:ea typeface="Raleway"/>
                <a:cs typeface="Raleway"/>
                <a:sym typeface="Raleway"/>
              </a:defRPr>
            </a:lvl1pPr>
            <a:lvl2pPr lvl="1">
              <a:spcBef>
                <a:spcPts val="0"/>
              </a:spcBef>
              <a:buClr>
                <a:srgbClr val="97ABBC"/>
              </a:buClr>
              <a:buSzPct val="100000"/>
              <a:buFont typeface="Raleway"/>
              <a:buNone/>
              <a:defRPr sz="3600">
                <a:solidFill>
                  <a:srgbClr val="97ABBC"/>
                </a:solidFill>
                <a:latin typeface="Raleway"/>
                <a:ea typeface="Raleway"/>
                <a:cs typeface="Raleway"/>
                <a:sym typeface="Raleway"/>
              </a:defRPr>
            </a:lvl2pPr>
            <a:lvl3pPr lvl="2">
              <a:spcBef>
                <a:spcPts val="0"/>
              </a:spcBef>
              <a:buClr>
                <a:srgbClr val="97ABBC"/>
              </a:buClr>
              <a:buSzPct val="100000"/>
              <a:buFont typeface="Raleway"/>
              <a:buNone/>
              <a:defRPr sz="3600">
                <a:solidFill>
                  <a:srgbClr val="97ABBC"/>
                </a:solidFill>
                <a:latin typeface="Raleway"/>
                <a:ea typeface="Raleway"/>
                <a:cs typeface="Raleway"/>
                <a:sym typeface="Raleway"/>
              </a:defRPr>
            </a:lvl3pPr>
            <a:lvl4pPr lvl="3">
              <a:spcBef>
                <a:spcPts val="0"/>
              </a:spcBef>
              <a:buClr>
                <a:srgbClr val="97ABBC"/>
              </a:buClr>
              <a:buSzPct val="100000"/>
              <a:buFont typeface="Raleway"/>
              <a:buNone/>
              <a:defRPr sz="3600">
                <a:solidFill>
                  <a:srgbClr val="97ABBC"/>
                </a:solidFill>
                <a:latin typeface="Raleway"/>
                <a:ea typeface="Raleway"/>
                <a:cs typeface="Raleway"/>
                <a:sym typeface="Raleway"/>
              </a:defRPr>
            </a:lvl4pPr>
            <a:lvl5pPr lvl="4">
              <a:spcBef>
                <a:spcPts val="0"/>
              </a:spcBef>
              <a:buClr>
                <a:srgbClr val="97ABBC"/>
              </a:buClr>
              <a:buSzPct val="100000"/>
              <a:buFont typeface="Raleway"/>
              <a:buNone/>
              <a:defRPr sz="3600">
                <a:solidFill>
                  <a:srgbClr val="97ABBC"/>
                </a:solidFill>
                <a:latin typeface="Raleway"/>
                <a:ea typeface="Raleway"/>
                <a:cs typeface="Raleway"/>
                <a:sym typeface="Raleway"/>
              </a:defRPr>
            </a:lvl5pPr>
            <a:lvl6pPr lvl="5">
              <a:spcBef>
                <a:spcPts val="0"/>
              </a:spcBef>
              <a:buClr>
                <a:srgbClr val="97ABBC"/>
              </a:buClr>
              <a:buSzPct val="100000"/>
              <a:buFont typeface="Raleway"/>
              <a:buNone/>
              <a:defRPr sz="3600">
                <a:solidFill>
                  <a:srgbClr val="97ABBC"/>
                </a:solidFill>
                <a:latin typeface="Raleway"/>
                <a:ea typeface="Raleway"/>
                <a:cs typeface="Raleway"/>
                <a:sym typeface="Raleway"/>
              </a:defRPr>
            </a:lvl6pPr>
            <a:lvl7pPr lvl="6">
              <a:spcBef>
                <a:spcPts val="0"/>
              </a:spcBef>
              <a:buClr>
                <a:srgbClr val="97ABBC"/>
              </a:buClr>
              <a:buSzPct val="100000"/>
              <a:buFont typeface="Raleway"/>
              <a:buNone/>
              <a:defRPr sz="3600">
                <a:solidFill>
                  <a:srgbClr val="97ABBC"/>
                </a:solidFill>
                <a:latin typeface="Raleway"/>
                <a:ea typeface="Raleway"/>
                <a:cs typeface="Raleway"/>
                <a:sym typeface="Raleway"/>
              </a:defRPr>
            </a:lvl7pPr>
            <a:lvl8pPr lvl="7">
              <a:spcBef>
                <a:spcPts val="0"/>
              </a:spcBef>
              <a:buClr>
                <a:srgbClr val="97ABBC"/>
              </a:buClr>
              <a:buSzPct val="100000"/>
              <a:buFont typeface="Raleway"/>
              <a:buNone/>
              <a:defRPr sz="3600">
                <a:solidFill>
                  <a:srgbClr val="97ABBC"/>
                </a:solidFill>
                <a:latin typeface="Raleway"/>
                <a:ea typeface="Raleway"/>
                <a:cs typeface="Raleway"/>
                <a:sym typeface="Raleway"/>
              </a:defRPr>
            </a:lvl8pPr>
            <a:lvl9pPr lvl="8">
              <a:spcBef>
                <a:spcPts val="0"/>
              </a:spcBef>
              <a:buClr>
                <a:srgbClr val="97ABBC"/>
              </a:buClr>
              <a:buSzPct val="100000"/>
              <a:buFont typeface="Raleway"/>
              <a:buNone/>
              <a:defRPr sz="3600">
                <a:solidFill>
                  <a:srgbClr val="97ABBC"/>
                </a:solidFill>
                <a:latin typeface="Raleway"/>
                <a:ea typeface="Raleway"/>
                <a:cs typeface="Raleway"/>
                <a:sym typeface="Raleway"/>
              </a:defRPr>
            </a:lvl9pPr>
          </a:lstStyle>
          <a:p>
            <a:endParaRPr/>
          </a:p>
        </p:txBody>
      </p:sp>
      <p:sp>
        <p:nvSpPr>
          <p:cNvPr id="7" name="Shape 7"/>
          <p:cNvSpPr txBox="1">
            <a:spLocks noGrp="1"/>
          </p:cNvSpPr>
          <p:nvPr>
            <p:ph type="body" idx="1"/>
          </p:nvPr>
        </p:nvSpPr>
        <p:spPr>
          <a:xfrm>
            <a:off x="893700" y="1831450"/>
            <a:ext cx="6462600" cy="4736399"/>
          </a:xfrm>
          <a:prstGeom prst="rect">
            <a:avLst/>
          </a:prstGeom>
          <a:noFill/>
          <a:ln>
            <a:noFill/>
          </a:ln>
        </p:spPr>
        <p:txBody>
          <a:bodyPr lIns="91425" tIns="91425" rIns="91425" bIns="91425" anchor="t" anchorCtr="0"/>
          <a:lstStyle>
            <a:lvl1pPr lvl="0">
              <a:spcBef>
                <a:spcPts val="600"/>
              </a:spcBef>
              <a:buClr>
                <a:srgbClr val="677480"/>
              </a:buClr>
              <a:buSzPct val="100000"/>
              <a:buFont typeface="Lato"/>
              <a:buChar char="▷"/>
              <a:defRPr sz="3000">
                <a:solidFill>
                  <a:srgbClr val="677480"/>
                </a:solidFill>
                <a:latin typeface="Lato"/>
                <a:ea typeface="Lato"/>
                <a:cs typeface="Lato"/>
                <a:sym typeface="Lato"/>
              </a:defRPr>
            </a:lvl1pPr>
            <a:lvl2pPr lvl="1">
              <a:spcBef>
                <a:spcPts val="480"/>
              </a:spcBef>
              <a:buClr>
                <a:srgbClr val="677480"/>
              </a:buClr>
              <a:buSzPct val="100000"/>
              <a:buFont typeface="Lato"/>
              <a:defRPr sz="2400">
                <a:solidFill>
                  <a:srgbClr val="677480"/>
                </a:solidFill>
                <a:latin typeface="Lato"/>
                <a:ea typeface="Lato"/>
                <a:cs typeface="Lato"/>
                <a:sym typeface="Lato"/>
              </a:defRPr>
            </a:lvl2pPr>
            <a:lvl3pPr lvl="2">
              <a:spcBef>
                <a:spcPts val="480"/>
              </a:spcBef>
              <a:buClr>
                <a:srgbClr val="677480"/>
              </a:buClr>
              <a:buSzPct val="100000"/>
              <a:buFont typeface="Lato"/>
              <a:defRPr sz="2400">
                <a:solidFill>
                  <a:srgbClr val="677480"/>
                </a:solidFill>
                <a:latin typeface="Lato"/>
                <a:ea typeface="Lato"/>
                <a:cs typeface="Lato"/>
                <a:sym typeface="Lato"/>
              </a:defRPr>
            </a:lvl3pPr>
            <a:lvl4pPr lvl="3">
              <a:spcBef>
                <a:spcPts val="360"/>
              </a:spcBef>
              <a:buClr>
                <a:srgbClr val="677480"/>
              </a:buClr>
              <a:buSzPct val="100000"/>
              <a:buFont typeface="Lato"/>
              <a:defRPr sz="1800">
                <a:solidFill>
                  <a:srgbClr val="677480"/>
                </a:solidFill>
                <a:latin typeface="Lato"/>
                <a:ea typeface="Lato"/>
                <a:cs typeface="Lato"/>
                <a:sym typeface="Lato"/>
              </a:defRPr>
            </a:lvl4pPr>
            <a:lvl5pPr lvl="4">
              <a:spcBef>
                <a:spcPts val="360"/>
              </a:spcBef>
              <a:buClr>
                <a:srgbClr val="677480"/>
              </a:buClr>
              <a:buSzPct val="100000"/>
              <a:buFont typeface="Lato"/>
              <a:defRPr sz="1800">
                <a:solidFill>
                  <a:srgbClr val="677480"/>
                </a:solidFill>
                <a:latin typeface="Lato"/>
                <a:ea typeface="Lato"/>
                <a:cs typeface="Lato"/>
                <a:sym typeface="Lato"/>
              </a:defRPr>
            </a:lvl5pPr>
            <a:lvl6pPr lvl="5">
              <a:spcBef>
                <a:spcPts val="360"/>
              </a:spcBef>
              <a:buClr>
                <a:srgbClr val="677480"/>
              </a:buClr>
              <a:buSzPct val="100000"/>
              <a:buFont typeface="Lato"/>
              <a:defRPr sz="1800">
                <a:solidFill>
                  <a:srgbClr val="677480"/>
                </a:solidFill>
                <a:latin typeface="Lato"/>
                <a:ea typeface="Lato"/>
                <a:cs typeface="Lato"/>
                <a:sym typeface="Lato"/>
              </a:defRPr>
            </a:lvl6pPr>
            <a:lvl7pPr lvl="6">
              <a:spcBef>
                <a:spcPts val="360"/>
              </a:spcBef>
              <a:buClr>
                <a:srgbClr val="677480"/>
              </a:buClr>
              <a:buSzPct val="100000"/>
              <a:buFont typeface="Lato"/>
              <a:defRPr sz="1800">
                <a:solidFill>
                  <a:srgbClr val="677480"/>
                </a:solidFill>
                <a:latin typeface="Lato"/>
                <a:ea typeface="Lato"/>
                <a:cs typeface="Lato"/>
                <a:sym typeface="Lato"/>
              </a:defRPr>
            </a:lvl7pPr>
            <a:lvl8pPr lvl="7">
              <a:spcBef>
                <a:spcPts val="360"/>
              </a:spcBef>
              <a:buClr>
                <a:srgbClr val="677480"/>
              </a:buClr>
              <a:buSzPct val="100000"/>
              <a:buFont typeface="Lato"/>
              <a:defRPr sz="1800">
                <a:solidFill>
                  <a:srgbClr val="677480"/>
                </a:solidFill>
                <a:latin typeface="Lato"/>
                <a:ea typeface="Lato"/>
                <a:cs typeface="Lato"/>
                <a:sym typeface="Lato"/>
              </a:defRPr>
            </a:lvl8pPr>
            <a:lvl9pPr lvl="8">
              <a:spcBef>
                <a:spcPts val="360"/>
              </a:spcBef>
              <a:buClr>
                <a:srgbClr val="677480"/>
              </a:buClr>
              <a:buSzPct val="100000"/>
              <a:buFont typeface="Lato"/>
              <a:defRPr sz="1800">
                <a:solidFill>
                  <a:srgbClr val="677480"/>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oleObject" Target="../embeddings/oleObject1.bin"/></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emf"/></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ctrTitle"/>
          </p:nvPr>
        </p:nvSpPr>
        <p:spPr>
          <a:xfrm>
            <a:off x="721425" y="3785246"/>
            <a:ext cx="7909008" cy="1546500"/>
          </a:xfrm>
          <a:prstGeom prst="rect">
            <a:avLst/>
          </a:prstGeom>
        </p:spPr>
        <p:txBody>
          <a:bodyPr lIns="91425" tIns="91425" rIns="91425" bIns="91425" anchor="t" anchorCtr="0">
            <a:noAutofit/>
          </a:bodyPr>
          <a:lstStyle/>
          <a:p>
            <a:pPr lvl="0">
              <a:spcBef>
                <a:spcPts val="0"/>
              </a:spcBef>
              <a:buNone/>
            </a:pPr>
            <a:r>
              <a:rPr lang="en-US" dirty="0" smtClean="0"/>
              <a:t>Examining Social Survey Data</a:t>
            </a:r>
            <a:br>
              <a:rPr lang="en-US" dirty="0" smtClean="0"/>
            </a:br>
            <a:r>
              <a:rPr lang="en-US" sz="2400" dirty="0" smtClean="0"/>
              <a:t>STAT-186 Final Project: Team Awesome</a:t>
            </a:r>
            <a:endParaRPr lang="en" dirty="0"/>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42900" y="274650"/>
            <a:ext cx="6462600" cy="1143000"/>
          </a:xfrm>
          <a:prstGeom prst="rect">
            <a:avLst/>
          </a:prstGeom>
        </p:spPr>
        <p:txBody>
          <a:bodyPr lIns="91425" tIns="91425" rIns="91425" bIns="91425" anchor="b" anchorCtr="0">
            <a:noAutofit/>
          </a:bodyPr>
          <a:lstStyle/>
          <a:p>
            <a:pPr lvl="0">
              <a:spcBef>
                <a:spcPts val="0"/>
              </a:spcBef>
              <a:buNone/>
            </a:pPr>
            <a:r>
              <a:rPr lang="en-US" dirty="0" smtClean="0"/>
              <a:t>Design Stage: Existing Data</a:t>
            </a:r>
            <a:endParaRPr lang="en" dirty="0"/>
          </a:p>
        </p:txBody>
      </p:sp>
      <p:sp>
        <p:nvSpPr>
          <p:cNvPr id="5" name="Shape 84"/>
          <p:cNvSpPr txBox="1"/>
          <p:nvPr/>
        </p:nvSpPr>
        <p:spPr>
          <a:xfrm>
            <a:off x="842900" y="1417650"/>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Given that the data was already been collected, the following steps outline an approach to causal inference using the existing GSS data</a:t>
            </a:r>
          </a:p>
        </p:txBody>
      </p:sp>
      <p:sp>
        <p:nvSpPr>
          <p:cNvPr id="10" name="Shape 137"/>
          <p:cNvSpPr txBox="1">
            <a:spLocks/>
          </p:cNvSpPr>
          <p:nvPr/>
        </p:nvSpPr>
        <p:spPr>
          <a:xfrm>
            <a:off x="1333500" y="2292562"/>
            <a:ext cx="6616700" cy="42705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77480"/>
              </a:buClr>
              <a:buSzPct val="100000"/>
              <a:buFont typeface="Lato"/>
              <a:buChar char="▷"/>
              <a:defRPr sz="3000" b="0" i="0" u="none" strike="noStrike" cap="none">
                <a:solidFill>
                  <a:srgbClr val="677480"/>
                </a:solidFill>
                <a:latin typeface="Lato"/>
                <a:ea typeface="Lato"/>
                <a:cs typeface="Lato"/>
                <a:sym typeface="Lato"/>
              </a:defRPr>
            </a:lvl1pPr>
            <a:lvl2pPr marR="0" lvl="1"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2pPr>
            <a:lvl3pPr marR="0" lvl="2"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3pPr>
            <a:lvl4pPr marR="0" lvl="3"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4pPr>
            <a:lvl5pPr marR="0" lvl="4"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5pPr>
            <a:lvl6pPr marR="0" lvl="5"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6pPr>
            <a:lvl7pPr marR="0" lvl="6"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7pPr>
            <a:lvl8pPr marR="0" lvl="7"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8pPr>
            <a:lvl9pPr marR="0" lvl="8"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9pPr>
          </a:lstStyle>
          <a:p>
            <a:pPr algn="ctr">
              <a:buFont typeface="Lato"/>
              <a:buNone/>
            </a:pPr>
            <a:r>
              <a:rPr lang="en-US" sz="2000" b="1" dirty="0" smtClean="0"/>
              <a:t>Determining Attitude Extremity Based </a:t>
            </a:r>
            <a:r>
              <a:rPr lang="en-US" sz="2000" b="1" smtClean="0"/>
              <a:t>on Education Level</a:t>
            </a:r>
            <a:endParaRPr lang="en-US" sz="2000" b="1" dirty="0" smtClean="0"/>
          </a:p>
        </p:txBody>
      </p:sp>
      <p:sp>
        <p:nvSpPr>
          <p:cNvPr id="3" name="Rectangle 2"/>
          <p:cNvSpPr/>
          <p:nvPr/>
        </p:nvSpPr>
        <p:spPr>
          <a:xfrm>
            <a:off x="673100" y="4191000"/>
            <a:ext cx="1485900" cy="965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Individual</a:t>
            </a:r>
          </a:p>
          <a:p>
            <a:pPr algn="ctr"/>
            <a:r>
              <a:rPr lang="en-US" dirty="0" smtClean="0"/>
              <a:t>(</a:t>
            </a:r>
            <a:r>
              <a:rPr lang="en-US" i="1" dirty="0" smtClean="0"/>
              <a:t>Race, Gender, religious preference, etc.)</a:t>
            </a:r>
            <a:endParaRPr lang="en-US" dirty="0"/>
          </a:p>
        </p:txBody>
      </p:sp>
      <p:sp>
        <p:nvSpPr>
          <p:cNvPr id="6" name="Rectangle 5"/>
          <p:cNvSpPr/>
          <p:nvPr/>
        </p:nvSpPr>
        <p:spPr>
          <a:xfrm>
            <a:off x="3644900" y="3009900"/>
            <a:ext cx="134620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No HS</a:t>
            </a:r>
            <a:endParaRPr lang="en-US" dirty="0"/>
          </a:p>
        </p:txBody>
      </p:sp>
      <p:sp>
        <p:nvSpPr>
          <p:cNvPr id="11" name="Rectangle 10"/>
          <p:cNvSpPr/>
          <p:nvPr/>
        </p:nvSpPr>
        <p:spPr>
          <a:xfrm>
            <a:off x="3644900" y="3848100"/>
            <a:ext cx="134620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High School</a:t>
            </a:r>
            <a:endParaRPr lang="en-US" dirty="0"/>
          </a:p>
        </p:txBody>
      </p:sp>
      <p:sp>
        <p:nvSpPr>
          <p:cNvPr id="12" name="Rectangle 11"/>
          <p:cNvSpPr/>
          <p:nvPr/>
        </p:nvSpPr>
        <p:spPr>
          <a:xfrm>
            <a:off x="3644900" y="4724400"/>
            <a:ext cx="134620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College</a:t>
            </a:r>
            <a:endParaRPr lang="en-US" dirty="0"/>
          </a:p>
        </p:txBody>
      </p:sp>
      <p:sp>
        <p:nvSpPr>
          <p:cNvPr id="13" name="Rectangle 12"/>
          <p:cNvSpPr/>
          <p:nvPr/>
        </p:nvSpPr>
        <p:spPr>
          <a:xfrm>
            <a:off x="3644900" y="5600700"/>
            <a:ext cx="134620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Master’s +</a:t>
            </a:r>
            <a:endParaRPr lang="en-US" dirty="0"/>
          </a:p>
        </p:txBody>
      </p:sp>
      <p:cxnSp>
        <p:nvCxnSpPr>
          <p:cNvPr id="14" name="Elbow Connector 13"/>
          <p:cNvCxnSpPr>
            <a:stCxn id="3" idx="3"/>
            <a:endCxn id="6" idx="1"/>
          </p:cNvCxnSpPr>
          <p:nvPr/>
        </p:nvCxnSpPr>
        <p:spPr>
          <a:xfrm flipV="1">
            <a:off x="2159000" y="3352800"/>
            <a:ext cx="1485900" cy="13208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3" idx="3"/>
            <a:endCxn id="11" idx="1"/>
          </p:cNvCxnSpPr>
          <p:nvPr/>
        </p:nvCxnSpPr>
        <p:spPr>
          <a:xfrm flipV="1">
            <a:off x="2159000" y="4191000"/>
            <a:ext cx="1485900" cy="4826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3" idx="3"/>
            <a:endCxn id="12" idx="1"/>
          </p:cNvCxnSpPr>
          <p:nvPr/>
        </p:nvCxnSpPr>
        <p:spPr>
          <a:xfrm>
            <a:off x="2159000" y="4673600"/>
            <a:ext cx="1485900" cy="393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3" idx="3"/>
            <a:endCxn id="13" idx="1"/>
          </p:cNvCxnSpPr>
          <p:nvPr/>
        </p:nvCxnSpPr>
        <p:spPr>
          <a:xfrm>
            <a:off x="2159000" y="4673600"/>
            <a:ext cx="1485900" cy="12700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p:cNvSpPr/>
          <p:nvPr/>
        </p:nvSpPr>
        <p:spPr>
          <a:xfrm>
            <a:off x="7023100" y="3009900"/>
            <a:ext cx="1206500" cy="3276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Attitude Extremity</a:t>
            </a:r>
            <a:endParaRPr lang="en-US"/>
          </a:p>
        </p:txBody>
      </p:sp>
      <p:sp>
        <p:nvSpPr>
          <p:cNvPr id="25" name="Right Arrow 24"/>
          <p:cNvSpPr/>
          <p:nvPr/>
        </p:nvSpPr>
        <p:spPr>
          <a:xfrm>
            <a:off x="4991100" y="3187700"/>
            <a:ext cx="2044700" cy="1651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p:cNvSpPr/>
          <p:nvPr/>
        </p:nvSpPr>
        <p:spPr>
          <a:xfrm>
            <a:off x="4991100" y="4118551"/>
            <a:ext cx="2044700" cy="1651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Arrow 27"/>
          <p:cNvSpPr/>
          <p:nvPr/>
        </p:nvSpPr>
        <p:spPr>
          <a:xfrm>
            <a:off x="4991100" y="4984750"/>
            <a:ext cx="2044700" cy="1651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ight Arrow 28"/>
          <p:cNvSpPr/>
          <p:nvPr/>
        </p:nvSpPr>
        <p:spPr>
          <a:xfrm>
            <a:off x="4991100" y="5892801"/>
            <a:ext cx="2044700" cy="1651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2062018" y="2885207"/>
            <a:ext cx="1120820" cy="307777"/>
          </a:xfrm>
          <a:prstGeom prst="rect">
            <a:avLst/>
          </a:prstGeom>
          <a:noFill/>
        </p:spPr>
        <p:txBody>
          <a:bodyPr wrap="none" rtlCol="0">
            <a:spAutoFit/>
          </a:bodyPr>
          <a:lstStyle/>
          <a:p>
            <a:r>
              <a:rPr lang="en-US" dirty="0" smtClean="0"/>
              <a:t>Assignment</a:t>
            </a:r>
            <a:endParaRPr lang="en-US" dirty="0"/>
          </a:p>
        </p:txBody>
      </p:sp>
      <p:sp>
        <p:nvSpPr>
          <p:cNvPr id="32" name="TextBox 31"/>
          <p:cNvSpPr txBox="1"/>
          <p:nvPr/>
        </p:nvSpPr>
        <p:spPr>
          <a:xfrm>
            <a:off x="5356180" y="2897412"/>
            <a:ext cx="1460656" cy="307777"/>
          </a:xfrm>
          <a:prstGeom prst="rect">
            <a:avLst/>
          </a:prstGeom>
          <a:noFill/>
        </p:spPr>
        <p:txBody>
          <a:bodyPr wrap="none" rtlCol="0">
            <a:spAutoFit/>
          </a:bodyPr>
          <a:lstStyle/>
          <a:p>
            <a:r>
              <a:rPr lang="en-US" dirty="0" smtClean="0"/>
              <a:t>Causal Analysis</a:t>
            </a:r>
            <a:endParaRPr lang="en-US" dirty="0"/>
          </a:p>
        </p:txBody>
      </p:sp>
    </p:spTree>
    <p:extLst>
      <p:ext uri="{BB962C8B-B14F-4D97-AF65-F5344CB8AC3E}">
        <p14:creationId xmlns:p14="http://schemas.microsoft.com/office/powerpoint/2010/main" val="911503842"/>
      </p:ext>
    </p:extLst>
  </p:cSld>
  <p:clrMapOvr>
    <a:masterClrMapping/>
  </p:clrMapOvr>
  <p:transition spd="slow">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9" name="Shape 137"/>
          <p:cNvSpPr txBox="1">
            <a:spLocks noGrp="1"/>
          </p:cNvSpPr>
          <p:nvPr>
            <p:ph type="body" idx="1"/>
          </p:nvPr>
        </p:nvSpPr>
        <p:spPr>
          <a:xfrm>
            <a:off x="800100" y="2133600"/>
            <a:ext cx="3733800" cy="1853099"/>
          </a:xfrm>
          <a:prstGeom prst="rect">
            <a:avLst/>
          </a:prstGeom>
        </p:spPr>
        <p:txBody>
          <a:bodyPr lIns="91425" tIns="91425" rIns="91425" bIns="91425" anchor="t" anchorCtr="0">
            <a:noAutofit/>
          </a:bodyPr>
          <a:lstStyle/>
          <a:p>
            <a:pPr lvl="0" rtl="0">
              <a:spcBef>
                <a:spcPts val="0"/>
              </a:spcBef>
              <a:buNone/>
            </a:pPr>
            <a:endParaRPr lang="en-US" sz="2000" b="1" dirty="0" smtClean="0"/>
          </a:p>
          <a:p>
            <a:pPr lvl="0" rtl="0">
              <a:spcBef>
                <a:spcPts val="0"/>
              </a:spcBef>
              <a:buNone/>
            </a:pPr>
            <a:endParaRPr lang="en" sz="2000" b="1" dirty="0"/>
          </a:p>
          <a:p>
            <a:pPr lvl="0">
              <a:spcBef>
                <a:spcPts val="0"/>
              </a:spcBef>
              <a:buNone/>
            </a:pPr>
            <a:r>
              <a:rPr lang="en-US" sz="2000" dirty="0" smtClean="0"/>
              <a:t>Letting Yi(j) denote i’s potential outcome under the treatment j. The treatment levels represent levels of education based on # of years of education</a:t>
            </a:r>
          </a:p>
          <a:p>
            <a:pPr lvl="0">
              <a:spcBef>
                <a:spcPts val="0"/>
              </a:spcBef>
              <a:buNone/>
            </a:pPr>
            <a:endParaRPr lang="en-US" sz="2000" dirty="0"/>
          </a:p>
          <a:p>
            <a:pPr lvl="0">
              <a:spcBef>
                <a:spcPts val="0"/>
              </a:spcBef>
              <a:buNone/>
            </a:pPr>
            <a:endParaRPr lang="en-US" sz="2000" dirty="0" smtClean="0"/>
          </a:p>
          <a:p>
            <a:pPr lvl="0">
              <a:spcBef>
                <a:spcPts val="0"/>
              </a:spcBef>
              <a:buNone/>
            </a:pPr>
            <a:endParaRPr lang="en-US" sz="2000" dirty="0"/>
          </a:p>
          <a:p>
            <a:pPr lvl="0">
              <a:spcBef>
                <a:spcPts val="0"/>
              </a:spcBef>
              <a:buNone/>
            </a:pPr>
            <a:r>
              <a:rPr lang="en-US" sz="2000" dirty="0" smtClean="0"/>
              <a:t>The probabilities for assignment to education levels were based on existing covariates gender and race.</a:t>
            </a:r>
          </a:p>
          <a:p>
            <a:pPr lvl="0">
              <a:spcBef>
                <a:spcPts val="0"/>
              </a:spcBef>
              <a:buNone/>
            </a:pPr>
            <a:endParaRPr lang="en-US" sz="2000" dirty="0"/>
          </a:p>
          <a:p>
            <a:pPr lvl="0">
              <a:spcBef>
                <a:spcPts val="0"/>
              </a:spcBef>
              <a:buNone/>
            </a:pPr>
            <a:endParaRPr lang="en-US" sz="2000" dirty="0" smtClean="0"/>
          </a:p>
          <a:p>
            <a:pPr lvl="0">
              <a:spcBef>
                <a:spcPts val="0"/>
              </a:spcBef>
              <a:buNone/>
            </a:pPr>
            <a:endParaRPr lang="en-US" sz="2000" dirty="0"/>
          </a:p>
          <a:p>
            <a:pPr lvl="0">
              <a:spcBef>
                <a:spcPts val="0"/>
              </a:spcBef>
              <a:buNone/>
            </a:pPr>
            <a:endParaRPr lang="en" sz="2000" dirty="0"/>
          </a:p>
        </p:txBody>
      </p:sp>
      <p:sp>
        <p:nvSpPr>
          <p:cNvPr id="111" name="Shape 111"/>
          <p:cNvSpPr txBox="1">
            <a:spLocks noGrp="1"/>
          </p:cNvSpPr>
          <p:nvPr>
            <p:ph type="title"/>
          </p:nvPr>
        </p:nvSpPr>
        <p:spPr>
          <a:xfrm>
            <a:off x="842900" y="274650"/>
            <a:ext cx="6462600" cy="1143000"/>
          </a:xfrm>
          <a:prstGeom prst="rect">
            <a:avLst/>
          </a:prstGeom>
        </p:spPr>
        <p:txBody>
          <a:bodyPr lIns="91425" tIns="91425" rIns="91425" bIns="91425" anchor="b" anchorCtr="0">
            <a:noAutofit/>
          </a:bodyPr>
          <a:lstStyle/>
          <a:p>
            <a:pPr lvl="0">
              <a:spcBef>
                <a:spcPts val="0"/>
              </a:spcBef>
              <a:buNone/>
            </a:pPr>
            <a:r>
              <a:rPr lang="en-US" dirty="0" smtClean="0"/>
              <a:t>Design Stage: Existing Data</a:t>
            </a:r>
            <a:endParaRPr lang="en" dirty="0"/>
          </a:p>
        </p:txBody>
      </p:sp>
      <p:sp>
        <p:nvSpPr>
          <p:cNvPr id="5" name="Shape 84"/>
          <p:cNvSpPr txBox="1"/>
          <p:nvPr/>
        </p:nvSpPr>
        <p:spPr>
          <a:xfrm>
            <a:off x="842900" y="1417650"/>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Given that the data was already been collected, the following steps outline an approach to causal inference using the existing GSS data</a:t>
            </a:r>
          </a:p>
        </p:txBody>
      </p:sp>
      <p:graphicFrame>
        <p:nvGraphicFramePr>
          <p:cNvPr id="7" name="Shape 172"/>
          <p:cNvGraphicFramePr/>
          <p:nvPr>
            <p:extLst>
              <p:ext uri="{D42A27DB-BD31-4B8C-83A1-F6EECF244321}">
                <p14:modId xmlns:p14="http://schemas.microsoft.com/office/powerpoint/2010/main" val="1836236485"/>
              </p:ext>
            </p:extLst>
          </p:nvPr>
        </p:nvGraphicFramePr>
        <p:xfrm>
          <a:off x="4622801" y="3078500"/>
          <a:ext cx="4211039" cy="2722492"/>
        </p:xfrm>
        <a:graphic>
          <a:graphicData uri="http://schemas.openxmlformats.org/drawingml/2006/table">
            <a:tbl>
              <a:tblPr>
                <a:noFill/>
                <a:tableStyleId>{7D4D3BE4-69CA-492D-958A-9D5723E0E32D}</a:tableStyleId>
              </a:tblPr>
              <a:tblGrid>
                <a:gridCol w="584199"/>
                <a:gridCol w="622300"/>
                <a:gridCol w="787400"/>
                <a:gridCol w="774700"/>
                <a:gridCol w="773053"/>
                <a:gridCol w="669387"/>
              </a:tblGrid>
              <a:tr h="546199">
                <a:tc>
                  <a:txBody>
                    <a:bodyPr/>
                    <a:lstStyle/>
                    <a:p>
                      <a:pPr lvl="0">
                        <a:spcBef>
                          <a:spcPts val="0"/>
                        </a:spcBef>
                        <a:buNone/>
                      </a:pPr>
                      <a:r>
                        <a:rPr lang="en-US" dirty="0" smtClean="0">
                          <a:solidFill>
                            <a:srgbClr val="2185C5"/>
                          </a:solidFill>
                          <a:latin typeface="Raleway"/>
                          <a:ea typeface="Raleway"/>
                          <a:cs typeface="Raleway"/>
                          <a:sym typeface="Raleway"/>
                        </a:rPr>
                        <a:t>Units</a:t>
                      </a:r>
                      <a:endParaRPr dirty="0">
                        <a:solidFill>
                          <a:srgbClr val="2185C5"/>
                        </a:solidFill>
                        <a:latin typeface="Raleway"/>
                        <a:ea typeface="Raleway"/>
                        <a:cs typeface="Raleway"/>
                        <a:sym typeface="Raleway"/>
                      </a:endParaRPr>
                    </a:p>
                  </a:txBody>
                  <a:tcPr marL="91425" marR="91425" marT="91425" marB="91425" anchor="ctr">
                    <a:lnL w="76200"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dirty="0" smtClean="0">
                          <a:solidFill>
                            <a:srgbClr val="2185C5"/>
                          </a:solidFill>
                          <a:latin typeface="Raleway"/>
                          <a:ea typeface="Raleway"/>
                          <a:cs typeface="Raleway"/>
                          <a:sym typeface="Raleway"/>
                        </a:rPr>
                        <a:t>Y(</a:t>
                      </a:r>
                      <a:endParaRPr lang="en" dirty="0">
                        <a:solidFill>
                          <a:srgbClr val="2185C5"/>
                        </a:solidFill>
                        <a:latin typeface="Raleway"/>
                        <a:ea typeface="Raleway"/>
                        <a:cs typeface="Raleway"/>
                        <a:sym typeface="Raleway"/>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dirty="0" smtClean="0">
                          <a:solidFill>
                            <a:srgbClr val="2185C5"/>
                          </a:solidFill>
                          <a:latin typeface="Raleway"/>
                          <a:ea typeface="Raleway"/>
                          <a:cs typeface="Raleway"/>
                          <a:sym typeface="Raleway"/>
                        </a:rPr>
                        <a:t>W</a:t>
                      </a:r>
                      <a:endParaRPr lang="en" dirty="0">
                        <a:solidFill>
                          <a:srgbClr val="2185C5"/>
                        </a:solidFill>
                        <a:latin typeface="Raleway"/>
                        <a:ea typeface="Raleway"/>
                        <a:cs typeface="Raleway"/>
                        <a:sym typeface="Raleway"/>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dirty="0" smtClean="0">
                          <a:solidFill>
                            <a:srgbClr val="2185C5"/>
                          </a:solidFill>
                          <a:latin typeface="Raleway"/>
                          <a:ea typeface="Raleway"/>
                          <a:cs typeface="Raleway"/>
                          <a:sym typeface="Raleway"/>
                        </a:rPr>
                        <a:t>Gender</a:t>
                      </a:r>
                      <a:endParaRPr lang="en" dirty="0">
                        <a:solidFill>
                          <a:srgbClr val="2185C5"/>
                        </a:solidFill>
                        <a:latin typeface="Raleway"/>
                        <a:ea typeface="Raleway"/>
                        <a:cs typeface="Raleway"/>
                        <a:sym typeface="Raleway"/>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dirty="0" smtClean="0">
                          <a:solidFill>
                            <a:srgbClr val="2185C5"/>
                          </a:solidFill>
                          <a:latin typeface="Raleway"/>
                          <a:ea typeface="Raleway"/>
                          <a:cs typeface="Raleway"/>
                          <a:sym typeface="Raleway"/>
                        </a:rPr>
                        <a:t>Race</a:t>
                      </a:r>
                      <a:endParaRPr lang="en" dirty="0">
                        <a:solidFill>
                          <a:srgbClr val="2185C5"/>
                        </a:solidFill>
                        <a:latin typeface="Raleway"/>
                        <a:ea typeface="Raleway"/>
                        <a:cs typeface="Raleway"/>
                        <a:sym typeface="Raleway"/>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a:spcBef>
                          <a:spcPts val="0"/>
                        </a:spcBef>
                        <a:buNone/>
                      </a:pPr>
                      <a:r>
                        <a:rPr lang="en-US" dirty="0" smtClean="0">
                          <a:solidFill>
                            <a:srgbClr val="2185C5"/>
                          </a:solidFill>
                          <a:latin typeface="Raleway"/>
                          <a:ea typeface="Raleway"/>
                          <a:cs typeface="Raleway"/>
                          <a:sym typeface="Raleway"/>
                        </a:rPr>
                        <a:t>Other</a:t>
                      </a:r>
                      <a:r>
                        <a:rPr lang="en-US" baseline="0" dirty="0" smtClean="0">
                          <a:solidFill>
                            <a:srgbClr val="2185C5"/>
                          </a:solidFill>
                          <a:latin typeface="Raleway"/>
                          <a:ea typeface="Raleway"/>
                          <a:cs typeface="Raleway"/>
                          <a:sym typeface="Raleway"/>
                        </a:rPr>
                        <a:t> X</a:t>
                      </a:r>
                      <a:endParaRPr lang="en" dirty="0">
                        <a:solidFill>
                          <a:srgbClr val="2185C5"/>
                        </a:solidFill>
                        <a:latin typeface="Raleway"/>
                        <a:ea typeface="Raleway"/>
                        <a:cs typeface="Raleway"/>
                        <a:sym typeface="Raleway"/>
                      </a:endParaRPr>
                    </a:p>
                  </a:txBody>
                  <a:tcPr marL="91425" marR="91425" marT="91425" marB="91425" anchor="ctr">
                    <a:lnL w="9525" cap="flat" cmpd="sng">
                      <a:solidFill>
                        <a:srgbClr val="2185C5">
                          <a:alpha val="0"/>
                        </a:srgbClr>
                      </a:solidFill>
                      <a:prstDash val="solid"/>
                      <a:round/>
                      <a:headEnd type="none" w="med" len="med"/>
                      <a:tailEnd type="none" w="med" len="med"/>
                    </a:lnL>
                    <a:lnR w="76200" cap="flat" cmpd="sng">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r>
              <a:tr h="546199">
                <a:tc>
                  <a:txBody>
                    <a:bodyPr/>
                    <a:lstStyle/>
                    <a:p>
                      <a:pPr lvl="0" algn="r">
                        <a:spcBef>
                          <a:spcPts val="0"/>
                        </a:spcBef>
                        <a:buNone/>
                      </a:pPr>
                      <a:r>
                        <a:rPr lang="en-US" dirty="0" smtClean="0">
                          <a:solidFill>
                            <a:srgbClr val="2185C5"/>
                          </a:solidFill>
                          <a:latin typeface="Raleway"/>
                          <a:ea typeface="Raleway"/>
                          <a:cs typeface="Raleway"/>
                          <a:sym typeface="Raleway"/>
                        </a:rPr>
                        <a:t>1</a:t>
                      </a:r>
                      <a:endParaRPr lang="en" dirty="0">
                        <a:solidFill>
                          <a:srgbClr val="2185C5"/>
                        </a:solidFill>
                        <a:latin typeface="Raleway"/>
                        <a:ea typeface="Raleway"/>
                        <a:cs typeface="Raleway"/>
                        <a:sym typeface="Raleway"/>
                      </a:endParaRPr>
                    </a:p>
                  </a:txBody>
                  <a:tcPr marL="91425" marR="91425" marT="91425" marB="91425" anchor="ctr">
                    <a:lnL w="76200"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sz="1400" b="1" dirty="0" smtClean="0">
                          <a:solidFill>
                            <a:srgbClr val="677480"/>
                          </a:solidFill>
                          <a:latin typeface="Lato"/>
                          <a:ea typeface="Lato"/>
                          <a:cs typeface="Lato"/>
                          <a:sym typeface="Lato"/>
                        </a:rPr>
                        <a:t>2.5</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sz="1400" b="1" dirty="0" smtClean="0">
                          <a:solidFill>
                            <a:srgbClr val="677480"/>
                          </a:solidFill>
                          <a:latin typeface="Lato"/>
                          <a:ea typeface="Lato"/>
                          <a:cs typeface="Lato"/>
                          <a:sym typeface="Lato"/>
                        </a:rPr>
                        <a:t>High</a:t>
                      </a:r>
                      <a:r>
                        <a:rPr lang="en-US" sz="1400" b="1" baseline="0" dirty="0" smtClean="0">
                          <a:solidFill>
                            <a:srgbClr val="677480"/>
                          </a:solidFill>
                          <a:latin typeface="Lato"/>
                          <a:ea typeface="Lato"/>
                          <a:cs typeface="Lato"/>
                          <a:sym typeface="Lato"/>
                        </a:rPr>
                        <a:t> School</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sz="1400" b="1" dirty="0" smtClean="0">
                          <a:solidFill>
                            <a:srgbClr val="677480"/>
                          </a:solidFill>
                          <a:latin typeface="Lato"/>
                          <a:ea typeface="Lato"/>
                          <a:cs typeface="Lato"/>
                          <a:sym typeface="Lato"/>
                        </a:rPr>
                        <a:t>Male</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sz="1400" b="1" dirty="0" smtClean="0">
                          <a:solidFill>
                            <a:srgbClr val="677480"/>
                          </a:solidFill>
                          <a:latin typeface="Lato"/>
                          <a:ea typeface="Lato"/>
                          <a:cs typeface="Lato"/>
                          <a:sym typeface="Lato"/>
                        </a:rPr>
                        <a:t>White</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a:spcBef>
                          <a:spcPts val="0"/>
                        </a:spcBef>
                        <a:buNone/>
                      </a:pPr>
                      <a:r>
                        <a:rPr lang="en-US" sz="1400" b="1" dirty="0" smtClean="0">
                          <a:solidFill>
                            <a:srgbClr val="677480"/>
                          </a:solidFill>
                          <a:latin typeface="Lato"/>
                          <a:ea typeface="Lato"/>
                          <a:cs typeface="Lato"/>
                          <a:sym typeface="Lato"/>
                        </a:rPr>
                        <a:t>…</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76200" cap="flat" cmpd="sng">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r>
              <a:tr h="436612">
                <a:tc>
                  <a:txBody>
                    <a:bodyPr/>
                    <a:lstStyle/>
                    <a:p>
                      <a:pPr lvl="0" algn="r">
                        <a:spcBef>
                          <a:spcPts val="0"/>
                        </a:spcBef>
                        <a:buNone/>
                      </a:pPr>
                      <a:r>
                        <a:rPr lang="en-US" dirty="0" smtClean="0">
                          <a:solidFill>
                            <a:srgbClr val="2185C5"/>
                          </a:solidFill>
                          <a:latin typeface="Raleway"/>
                          <a:ea typeface="Raleway"/>
                          <a:cs typeface="Raleway"/>
                          <a:sym typeface="Raleway"/>
                        </a:rPr>
                        <a:t>2</a:t>
                      </a:r>
                      <a:endParaRPr lang="en" dirty="0">
                        <a:solidFill>
                          <a:srgbClr val="2185C5"/>
                        </a:solidFill>
                        <a:latin typeface="Raleway"/>
                        <a:ea typeface="Raleway"/>
                        <a:cs typeface="Raleway"/>
                        <a:sym typeface="Raleway"/>
                      </a:endParaRPr>
                    </a:p>
                  </a:txBody>
                  <a:tcPr marL="91425" marR="91425" marT="91425" marB="91425" anchor="ctr">
                    <a:lnL w="76200"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sz="1400" b="1" dirty="0" smtClean="0">
                          <a:solidFill>
                            <a:srgbClr val="677480"/>
                          </a:solidFill>
                          <a:latin typeface="Lato"/>
                          <a:ea typeface="Lato"/>
                          <a:cs typeface="Lato"/>
                          <a:sym typeface="Lato"/>
                        </a:rPr>
                        <a:t>2.0</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sz="1400" b="1" dirty="0" smtClean="0">
                          <a:solidFill>
                            <a:srgbClr val="677480"/>
                          </a:solidFill>
                          <a:latin typeface="Lato"/>
                          <a:ea typeface="Lato"/>
                          <a:cs typeface="Lato"/>
                          <a:sym typeface="Lato"/>
                        </a:rPr>
                        <a:t>College</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sz="1400" b="1" dirty="0" smtClean="0">
                          <a:solidFill>
                            <a:srgbClr val="677480"/>
                          </a:solidFill>
                          <a:latin typeface="Lato"/>
                          <a:ea typeface="Lato"/>
                          <a:cs typeface="Lato"/>
                          <a:sym typeface="Lato"/>
                        </a:rPr>
                        <a:t>Female</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r>
                        <a:rPr lang="en-US" sz="1400" b="1" dirty="0" smtClean="0">
                          <a:solidFill>
                            <a:srgbClr val="677480"/>
                          </a:solidFill>
                          <a:latin typeface="Lato"/>
                          <a:ea typeface="Lato"/>
                          <a:cs typeface="Lato"/>
                          <a:sym typeface="Lato"/>
                        </a:rPr>
                        <a:t>White</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a:spcBef>
                          <a:spcPts val="0"/>
                        </a:spcBef>
                        <a:buNone/>
                      </a:pPr>
                      <a:r>
                        <a:rPr lang="en-US" sz="1400" b="1" dirty="0" smtClean="0">
                          <a:solidFill>
                            <a:srgbClr val="677480"/>
                          </a:solidFill>
                          <a:latin typeface="Lato"/>
                          <a:ea typeface="Lato"/>
                          <a:cs typeface="Lato"/>
                          <a:sym typeface="Lato"/>
                        </a:rPr>
                        <a:t>…</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76200" cap="flat" cmpd="sng">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r>
              <a:tr h="436612">
                <a:tc>
                  <a:txBody>
                    <a:bodyPr/>
                    <a:lstStyle/>
                    <a:p>
                      <a:pPr lvl="0" algn="r" rtl="0">
                        <a:spcBef>
                          <a:spcPts val="0"/>
                        </a:spcBef>
                        <a:buNone/>
                      </a:pPr>
                      <a:r>
                        <a:rPr lang="en-US" dirty="0" smtClean="0">
                          <a:solidFill>
                            <a:srgbClr val="2185C5"/>
                          </a:solidFill>
                          <a:latin typeface="Raleway"/>
                          <a:ea typeface="Raleway"/>
                          <a:cs typeface="Raleway"/>
                          <a:sym typeface="Raleway"/>
                        </a:rPr>
                        <a:t>3</a:t>
                      </a:r>
                      <a:endParaRPr lang="en" dirty="0">
                        <a:solidFill>
                          <a:srgbClr val="2185C5"/>
                        </a:solidFill>
                        <a:latin typeface="Raleway"/>
                        <a:ea typeface="Raleway"/>
                        <a:cs typeface="Raleway"/>
                        <a:sym typeface="Raleway"/>
                      </a:endParaRPr>
                    </a:p>
                  </a:txBody>
                  <a:tcPr marL="91425" marR="91425" marT="91425" marB="91425" anchor="ctr">
                    <a:lnL w="76200"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rtl="0">
                        <a:spcBef>
                          <a:spcPts val="0"/>
                        </a:spcBef>
                        <a:buNone/>
                      </a:pPr>
                      <a:r>
                        <a:rPr lang="en-US" sz="1400" b="1" dirty="0" smtClean="0">
                          <a:solidFill>
                            <a:srgbClr val="677480"/>
                          </a:solidFill>
                          <a:latin typeface="Lato"/>
                          <a:ea typeface="Lato"/>
                          <a:cs typeface="Lato"/>
                          <a:sym typeface="Lato"/>
                        </a:rPr>
                        <a:t>1.5</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rtl="0">
                        <a:spcBef>
                          <a:spcPts val="0"/>
                        </a:spcBef>
                        <a:buNone/>
                      </a:pPr>
                      <a:r>
                        <a:rPr lang="en-US" sz="1400" b="1" dirty="0" smtClean="0">
                          <a:solidFill>
                            <a:srgbClr val="677480"/>
                          </a:solidFill>
                          <a:latin typeface="Lato"/>
                          <a:ea typeface="Lato"/>
                          <a:cs typeface="Lato"/>
                          <a:sym typeface="Lato"/>
                        </a:rPr>
                        <a:t>No HS</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rtl="0">
                        <a:spcBef>
                          <a:spcPts val="0"/>
                        </a:spcBef>
                        <a:buNone/>
                      </a:pPr>
                      <a:r>
                        <a:rPr lang="en-US" sz="1400" b="1" dirty="0" smtClean="0">
                          <a:solidFill>
                            <a:srgbClr val="677480"/>
                          </a:solidFill>
                          <a:latin typeface="Lato"/>
                          <a:ea typeface="Lato"/>
                          <a:cs typeface="Lato"/>
                          <a:sym typeface="Lato"/>
                        </a:rPr>
                        <a:t>Male</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rtl="0">
                        <a:spcBef>
                          <a:spcPts val="0"/>
                        </a:spcBef>
                        <a:buNone/>
                      </a:pPr>
                      <a:r>
                        <a:rPr lang="en-US" sz="1400" b="1" dirty="0" smtClean="0">
                          <a:solidFill>
                            <a:srgbClr val="677480"/>
                          </a:solidFill>
                          <a:latin typeface="Lato"/>
                          <a:ea typeface="Lato"/>
                          <a:cs typeface="Lato"/>
                          <a:sym typeface="Lato"/>
                        </a:rPr>
                        <a:t>Black</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rtl="0">
                        <a:spcBef>
                          <a:spcPts val="0"/>
                        </a:spcBef>
                        <a:buNone/>
                      </a:pPr>
                      <a:r>
                        <a:rPr lang="en-US" sz="1400" b="1" dirty="0" smtClean="0">
                          <a:solidFill>
                            <a:srgbClr val="677480"/>
                          </a:solidFill>
                          <a:latin typeface="Lato"/>
                          <a:ea typeface="Lato"/>
                          <a:cs typeface="Lato"/>
                          <a:sym typeface="Lato"/>
                        </a:rPr>
                        <a:t>…</a:t>
                      </a: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76200" cap="flat" cmpd="sng">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r>
              <a:tr h="436612">
                <a:tc>
                  <a:txBody>
                    <a:bodyPr/>
                    <a:lstStyle/>
                    <a:p>
                      <a:pPr lvl="0" algn="r" rtl="0">
                        <a:spcBef>
                          <a:spcPts val="0"/>
                        </a:spcBef>
                        <a:buNone/>
                      </a:pPr>
                      <a:r>
                        <a:rPr lang="en-US" dirty="0" smtClean="0">
                          <a:solidFill>
                            <a:srgbClr val="2185C5"/>
                          </a:solidFill>
                          <a:latin typeface="Raleway"/>
                          <a:ea typeface="Raleway"/>
                          <a:cs typeface="Raleway"/>
                          <a:sym typeface="Raleway"/>
                        </a:rPr>
                        <a:t>…</a:t>
                      </a:r>
                      <a:endParaRPr lang="en" dirty="0">
                        <a:solidFill>
                          <a:srgbClr val="2185C5"/>
                        </a:solidFill>
                        <a:latin typeface="Raleway"/>
                        <a:ea typeface="Raleway"/>
                        <a:cs typeface="Raleway"/>
                        <a:sym typeface="Raleway"/>
                      </a:endParaRPr>
                    </a:p>
                  </a:txBody>
                  <a:tcPr marL="91425" marR="91425" marT="91425" marB="91425" anchor="ctr">
                    <a:lnL w="76200"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c>
                  <a:txBody>
                    <a:bodyPr/>
                    <a:lstStyle/>
                    <a:p>
                      <a:pPr lvl="0" algn="ctr" rtl="0">
                        <a:spcBef>
                          <a:spcPts val="0"/>
                        </a:spcBef>
                        <a:buNone/>
                      </a:pPr>
                      <a:endParaRPr lang="en" sz="1800" b="1" dirty="0">
                        <a:solidFill>
                          <a:srgbClr val="677480"/>
                        </a:solidFill>
                        <a:latin typeface="Lato"/>
                        <a:ea typeface="Lato"/>
                        <a:cs typeface="Lato"/>
                        <a:sym typeface="Lato"/>
                      </a:endParaRPr>
                    </a:p>
                  </a:txBody>
                  <a:tcPr marL="91425" marR="91425" marT="91425" marB="91425" anchor="ctr">
                    <a:lnL w="9525" cap="flat" cmpd="sng" algn="ctr">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c>
                  <a:txBody>
                    <a:bodyPr/>
                    <a:lstStyle/>
                    <a:p>
                      <a:pPr lvl="0" algn="ctr" rtl="0">
                        <a:spcBef>
                          <a:spcPts val="0"/>
                        </a:spcBef>
                        <a:buNone/>
                      </a:pPr>
                      <a:endParaRPr lang="en" sz="1800" b="1" dirty="0">
                        <a:solidFill>
                          <a:srgbClr val="677480"/>
                        </a:solidFill>
                        <a:latin typeface="Lato"/>
                        <a:ea typeface="Lato"/>
                        <a:cs typeface="Lato"/>
                        <a:sym typeface="Lato"/>
                      </a:endParaRPr>
                    </a:p>
                  </a:txBody>
                  <a:tcPr marL="91425" marR="91425" marT="91425" marB="91425" anchor="ctr">
                    <a:lnL w="9525" cap="flat" cmpd="sng" algn="ctr">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c>
                  <a:txBody>
                    <a:bodyPr/>
                    <a:lstStyle/>
                    <a:p>
                      <a:pPr lvl="0" algn="ctr" rtl="0">
                        <a:spcBef>
                          <a:spcPts val="0"/>
                        </a:spcBef>
                        <a:buNone/>
                      </a:pPr>
                      <a:endParaRPr lang="en" sz="1800" b="1" dirty="0">
                        <a:solidFill>
                          <a:srgbClr val="677480"/>
                        </a:solidFill>
                        <a:latin typeface="Lato"/>
                        <a:ea typeface="Lato"/>
                        <a:cs typeface="Lato"/>
                        <a:sym typeface="Lato"/>
                      </a:endParaRPr>
                    </a:p>
                  </a:txBody>
                  <a:tcPr marL="91425" marR="91425" marT="91425" marB="91425" anchor="ctr">
                    <a:lnL w="9525" cap="flat" cmpd="sng" algn="ctr">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c>
                  <a:txBody>
                    <a:bodyPr/>
                    <a:lstStyle/>
                    <a:p>
                      <a:pPr lvl="0" algn="ctr" rtl="0">
                        <a:spcBef>
                          <a:spcPts val="0"/>
                        </a:spcBef>
                        <a:buNone/>
                      </a:pPr>
                      <a:endParaRPr lang="en" sz="1800" b="1" dirty="0">
                        <a:solidFill>
                          <a:srgbClr val="677480"/>
                        </a:solidFill>
                        <a:latin typeface="Lato"/>
                        <a:ea typeface="Lato"/>
                        <a:cs typeface="Lato"/>
                        <a:sym typeface="Lato"/>
                      </a:endParaRPr>
                    </a:p>
                  </a:txBody>
                  <a:tcPr marL="91425" marR="91425" marT="91425" marB="91425" anchor="ctr">
                    <a:lnL w="9525" cap="flat" cmpd="sng" algn="ctr">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c>
                  <a:txBody>
                    <a:bodyPr/>
                    <a:lstStyle/>
                    <a:p>
                      <a:pPr lvl="0" algn="ctr" rtl="0">
                        <a:spcBef>
                          <a:spcPts val="0"/>
                        </a:spcBef>
                        <a:buNone/>
                      </a:pPr>
                      <a:endParaRPr lang="en" sz="1800" b="1" dirty="0">
                        <a:solidFill>
                          <a:srgbClr val="677480"/>
                        </a:solidFill>
                        <a:latin typeface="Lato"/>
                        <a:ea typeface="Lato"/>
                        <a:cs typeface="Lato"/>
                        <a:sym typeface="Lato"/>
                      </a:endParaRPr>
                    </a:p>
                  </a:txBody>
                  <a:tcPr marL="91425" marR="91425" marT="91425" marB="91425" anchor="ctr">
                    <a:lnL w="9525" cap="flat" cmpd="sng" algn="ctr">
                      <a:solidFill>
                        <a:srgbClr val="2185C5">
                          <a:alpha val="0"/>
                        </a:srgbClr>
                      </a:solidFill>
                      <a:prstDash val="solid"/>
                      <a:round/>
                      <a:headEnd type="none" w="med" len="med"/>
                      <a:tailEnd type="none" w="med" len="med"/>
                    </a:lnL>
                    <a:lnR w="76200" cap="flat" cmpd="sng">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r>
            </a:tbl>
          </a:graphicData>
        </a:graphic>
      </p:graphicFrame>
      <p:pic>
        <p:nvPicPr>
          <p:cNvPr id="4" name="Picture 3"/>
          <p:cNvPicPr>
            <a:picLocks noChangeAspect="1"/>
          </p:cNvPicPr>
          <p:nvPr/>
        </p:nvPicPr>
        <p:blipFill>
          <a:blip r:embed="rId3"/>
          <a:stretch>
            <a:fillRect/>
          </a:stretch>
        </p:blipFill>
        <p:spPr>
          <a:xfrm>
            <a:off x="800100" y="4281974"/>
            <a:ext cx="2846485" cy="1212850"/>
          </a:xfrm>
          <a:prstGeom prst="rect">
            <a:avLst/>
          </a:prstGeom>
        </p:spPr>
      </p:pic>
      <p:sp>
        <p:nvSpPr>
          <p:cNvPr id="10" name="Shape 137"/>
          <p:cNvSpPr txBox="1">
            <a:spLocks/>
          </p:cNvSpPr>
          <p:nvPr/>
        </p:nvSpPr>
        <p:spPr>
          <a:xfrm>
            <a:off x="2736850" y="2292562"/>
            <a:ext cx="4025900" cy="42705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77480"/>
              </a:buClr>
              <a:buSzPct val="100000"/>
              <a:buFont typeface="Lato"/>
              <a:buChar char="▷"/>
              <a:defRPr sz="3000" b="0" i="0" u="none" strike="noStrike" cap="none">
                <a:solidFill>
                  <a:srgbClr val="677480"/>
                </a:solidFill>
                <a:latin typeface="Lato"/>
                <a:ea typeface="Lato"/>
                <a:cs typeface="Lato"/>
                <a:sym typeface="Lato"/>
              </a:defRPr>
            </a:lvl1pPr>
            <a:lvl2pPr marR="0" lvl="1"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2pPr>
            <a:lvl3pPr marR="0" lvl="2"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3pPr>
            <a:lvl4pPr marR="0" lvl="3"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4pPr>
            <a:lvl5pPr marR="0" lvl="4"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5pPr>
            <a:lvl6pPr marR="0" lvl="5"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6pPr>
            <a:lvl7pPr marR="0" lvl="6"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7pPr>
            <a:lvl8pPr marR="0" lvl="7"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8pPr>
            <a:lvl9pPr marR="0" lvl="8"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9pPr>
          </a:lstStyle>
          <a:p>
            <a:pPr algn="ctr">
              <a:buFont typeface="Lato"/>
              <a:buNone/>
            </a:pPr>
            <a:r>
              <a:rPr lang="en-US" sz="2000" b="1" smtClean="0"/>
              <a:t>Potential </a:t>
            </a:r>
            <a:r>
              <a:rPr lang="en-US" sz="2000" b="1" dirty="0" smtClean="0"/>
              <a:t>Outcomes Framework</a:t>
            </a:r>
          </a:p>
        </p:txBody>
      </p:sp>
    </p:spTree>
    <p:extLst>
      <p:ext uri="{BB962C8B-B14F-4D97-AF65-F5344CB8AC3E}">
        <p14:creationId xmlns:p14="http://schemas.microsoft.com/office/powerpoint/2010/main" val="426026171"/>
      </p:ext>
    </p:extLst>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42900" y="274650"/>
            <a:ext cx="6462600" cy="1143000"/>
          </a:xfrm>
          <a:prstGeom prst="rect">
            <a:avLst/>
          </a:prstGeom>
        </p:spPr>
        <p:txBody>
          <a:bodyPr lIns="91425" tIns="91425" rIns="91425" bIns="91425" anchor="b" anchorCtr="0">
            <a:noAutofit/>
          </a:bodyPr>
          <a:lstStyle/>
          <a:p>
            <a:pPr lvl="0">
              <a:spcBef>
                <a:spcPts val="0"/>
              </a:spcBef>
              <a:buNone/>
            </a:pPr>
            <a:r>
              <a:rPr lang="en-US" dirty="0" smtClean="0"/>
              <a:t>Design Stage: Existing Data</a:t>
            </a:r>
            <a:endParaRPr lang="en" dirty="0"/>
          </a:p>
        </p:txBody>
      </p:sp>
      <p:sp>
        <p:nvSpPr>
          <p:cNvPr id="5" name="Shape 84"/>
          <p:cNvSpPr txBox="1"/>
          <p:nvPr/>
        </p:nvSpPr>
        <p:spPr>
          <a:xfrm>
            <a:off x="842900" y="1417650"/>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Given that the data was already been collected, the following steps outline an approach to causal inference using the existing GSS data</a:t>
            </a:r>
          </a:p>
        </p:txBody>
      </p:sp>
      <p:sp>
        <p:nvSpPr>
          <p:cNvPr id="10" name="Shape 137"/>
          <p:cNvSpPr txBox="1">
            <a:spLocks/>
          </p:cNvSpPr>
          <p:nvPr/>
        </p:nvSpPr>
        <p:spPr>
          <a:xfrm>
            <a:off x="2736850" y="2292562"/>
            <a:ext cx="4025900" cy="42705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77480"/>
              </a:buClr>
              <a:buSzPct val="100000"/>
              <a:buFont typeface="Lato"/>
              <a:buChar char="▷"/>
              <a:defRPr sz="3000" b="0" i="0" u="none" strike="noStrike" cap="none">
                <a:solidFill>
                  <a:srgbClr val="677480"/>
                </a:solidFill>
                <a:latin typeface="Lato"/>
                <a:ea typeface="Lato"/>
                <a:cs typeface="Lato"/>
                <a:sym typeface="Lato"/>
              </a:defRPr>
            </a:lvl1pPr>
            <a:lvl2pPr marR="0" lvl="1"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2pPr>
            <a:lvl3pPr marR="0" lvl="2"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3pPr>
            <a:lvl4pPr marR="0" lvl="3"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4pPr>
            <a:lvl5pPr marR="0" lvl="4"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5pPr>
            <a:lvl6pPr marR="0" lvl="5"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6pPr>
            <a:lvl7pPr marR="0" lvl="6"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7pPr>
            <a:lvl8pPr marR="0" lvl="7"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8pPr>
            <a:lvl9pPr marR="0" lvl="8"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9pPr>
          </a:lstStyle>
          <a:p>
            <a:pPr algn="ctr">
              <a:buFont typeface="Lato"/>
              <a:buNone/>
            </a:pPr>
            <a:r>
              <a:rPr lang="en-US" sz="2000" b="1" dirty="0" smtClean="0"/>
              <a:t>Assumptions</a:t>
            </a:r>
          </a:p>
        </p:txBody>
      </p:sp>
      <p:sp>
        <p:nvSpPr>
          <p:cNvPr id="11" name="Shape 112"/>
          <p:cNvSpPr txBox="1">
            <a:spLocks noGrp="1"/>
          </p:cNvSpPr>
          <p:nvPr>
            <p:ph type="body" idx="1"/>
          </p:nvPr>
        </p:nvSpPr>
        <p:spPr>
          <a:xfrm>
            <a:off x="500000" y="2653725"/>
            <a:ext cx="7399400" cy="3626896"/>
          </a:xfrm>
          <a:prstGeom prst="rect">
            <a:avLst/>
          </a:prstGeom>
        </p:spPr>
        <p:txBody>
          <a:bodyPr lIns="91425" tIns="91425" rIns="91425" bIns="91425" anchor="t" anchorCtr="0">
            <a:noAutofit/>
          </a:bodyPr>
          <a:lstStyle/>
          <a:p>
            <a:pPr marL="457200" lvl="0" indent="-228600" rtl="0">
              <a:spcBef>
                <a:spcPts val="0"/>
              </a:spcBef>
              <a:spcAft>
                <a:spcPts val="600"/>
              </a:spcAft>
            </a:pPr>
            <a:r>
              <a:rPr lang="en-US" sz="2000" b="1" i="1" dirty="0" smtClean="0"/>
              <a:t>SUTVA:</a:t>
            </a:r>
            <a:r>
              <a:rPr lang="en-US" sz="2000" dirty="0" smtClean="0"/>
              <a:t> </a:t>
            </a:r>
          </a:p>
          <a:p>
            <a:pPr marL="514350" lvl="1" indent="-285750">
              <a:spcAft>
                <a:spcPts val="600"/>
              </a:spcAft>
              <a:buFontTx/>
              <a:buChar char="-"/>
            </a:pPr>
            <a:r>
              <a:rPr lang="en-US" sz="1600" dirty="0"/>
              <a:t>Education level of one unit does not affect other units</a:t>
            </a:r>
          </a:p>
          <a:p>
            <a:pPr marL="514350" lvl="1" indent="-285750">
              <a:spcAft>
                <a:spcPts val="600"/>
              </a:spcAft>
              <a:buFontTx/>
              <a:buChar char="-"/>
            </a:pPr>
            <a:r>
              <a:rPr lang="en-US" sz="1600" dirty="0"/>
              <a:t>Multiple treatment levels, but no hidden </a:t>
            </a:r>
            <a:r>
              <a:rPr lang="en-US" sz="1600" dirty="0" smtClean="0"/>
              <a:t>treatment</a:t>
            </a:r>
          </a:p>
          <a:p>
            <a:pPr marL="514350" lvl="1" indent="-285750">
              <a:spcAft>
                <a:spcPts val="600"/>
              </a:spcAft>
              <a:buFontTx/>
              <a:buChar char="-"/>
            </a:pPr>
            <a:endParaRPr lang="en-US" sz="800" dirty="0" smtClean="0"/>
          </a:p>
          <a:p>
            <a:pPr marL="457200" lvl="0" indent="-228600" rtl="0">
              <a:spcBef>
                <a:spcPts val="0"/>
              </a:spcBef>
              <a:spcAft>
                <a:spcPts val="600"/>
              </a:spcAft>
            </a:pPr>
            <a:r>
              <a:rPr lang="en-US" sz="2000" b="1" i="1" dirty="0" smtClean="0"/>
              <a:t>Consistency of education levels:</a:t>
            </a:r>
          </a:p>
          <a:p>
            <a:pPr marL="514350" lvl="1" indent="-285750">
              <a:spcAft>
                <a:spcPts val="600"/>
              </a:spcAft>
              <a:buFontTx/>
              <a:buChar char="-"/>
            </a:pPr>
            <a:r>
              <a:rPr lang="en-US" sz="1600" dirty="0"/>
              <a:t>All schools are the same (private, public, etc.)</a:t>
            </a:r>
          </a:p>
          <a:p>
            <a:pPr marL="514350" lvl="1" indent="-285750">
              <a:spcAft>
                <a:spcPts val="600"/>
              </a:spcAft>
              <a:buFontTx/>
              <a:buChar char="-"/>
            </a:pPr>
            <a:r>
              <a:rPr lang="en-US" sz="1600" dirty="0"/>
              <a:t>Quality of every educational year is </a:t>
            </a:r>
            <a:r>
              <a:rPr lang="en-US" sz="1600" dirty="0" smtClean="0"/>
              <a:t>equivalent</a:t>
            </a:r>
          </a:p>
          <a:p>
            <a:pPr marL="514350" lvl="1" indent="-285750">
              <a:spcAft>
                <a:spcPts val="600"/>
              </a:spcAft>
              <a:buFontTx/>
              <a:buChar char="-"/>
            </a:pPr>
            <a:endParaRPr lang="en-US" sz="800" b="1" i="1" dirty="0" smtClean="0"/>
          </a:p>
          <a:p>
            <a:pPr marL="457200" lvl="0" indent="-228600" rtl="0">
              <a:spcBef>
                <a:spcPts val="0"/>
              </a:spcBef>
              <a:spcAft>
                <a:spcPts val="600"/>
              </a:spcAft>
            </a:pPr>
            <a:r>
              <a:rPr lang="en-US" sz="2000" b="1" i="1" dirty="0" err="1" smtClean="0"/>
              <a:t>Unconfoundedness</a:t>
            </a:r>
            <a:r>
              <a:rPr lang="en-US" sz="2000" b="1" i="1" dirty="0" smtClean="0"/>
              <a:t>:</a:t>
            </a:r>
          </a:p>
          <a:p>
            <a:pPr marL="514350" lvl="1" indent="-285750">
              <a:spcAft>
                <a:spcPts val="600"/>
              </a:spcAft>
              <a:buFontTx/>
              <a:buChar char="-"/>
            </a:pPr>
            <a:r>
              <a:rPr lang="en-US" sz="1600" dirty="0" smtClean="0"/>
              <a:t>Weak </a:t>
            </a:r>
            <a:r>
              <a:rPr lang="en-US" sz="1600" dirty="0" err="1" smtClean="0"/>
              <a:t>unconfoundedness</a:t>
            </a:r>
            <a:r>
              <a:rPr lang="en-US" sz="1600" dirty="0" smtClean="0"/>
              <a:t> </a:t>
            </a:r>
            <a:r>
              <a:rPr lang="en-US" sz="1600" dirty="0"/>
              <a:t>assumption for individual treatment levels, not </a:t>
            </a:r>
            <a:r>
              <a:rPr lang="en-US" sz="1600" dirty="0" smtClean="0"/>
              <a:t>jointly</a:t>
            </a:r>
          </a:p>
          <a:p>
            <a:pPr marL="514350" lvl="1" indent="-285750">
              <a:spcAft>
                <a:spcPts val="600"/>
              </a:spcAft>
              <a:buFontTx/>
              <a:buChar char="-"/>
            </a:pPr>
            <a:endParaRPr lang="en-US" sz="800" b="1" i="1" dirty="0" smtClean="0"/>
          </a:p>
          <a:p>
            <a:pPr marL="457200" lvl="0" indent="-228600" rtl="0">
              <a:spcBef>
                <a:spcPts val="0"/>
              </a:spcBef>
              <a:spcAft>
                <a:spcPts val="600"/>
              </a:spcAft>
            </a:pPr>
            <a:r>
              <a:rPr lang="en-US" sz="2000" b="1" i="1" dirty="0" smtClean="0"/>
              <a:t>Randomness of Missing Responses</a:t>
            </a:r>
          </a:p>
          <a:p>
            <a:pPr marL="514350" lvl="1" indent="-285750">
              <a:spcAft>
                <a:spcPts val="600"/>
              </a:spcAft>
              <a:buFontTx/>
              <a:buChar char="-"/>
            </a:pPr>
            <a:endParaRPr lang="en-US" sz="1400" dirty="0" smtClean="0"/>
          </a:p>
          <a:p>
            <a:pPr marL="514350" lvl="1" indent="-285750">
              <a:spcAft>
                <a:spcPts val="600"/>
              </a:spcAft>
              <a:buFontTx/>
              <a:buChar char="-"/>
            </a:pPr>
            <a:endParaRPr lang="en-US" sz="1400" dirty="0" smtClean="0"/>
          </a:p>
        </p:txBody>
      </p:sp>
    </p:spTree>
    <p:extLst>
      <p:ext uri="{BB962C8B-B14F-4D97-AF65-F5344CB8AC3E}">
        <p14:creationId xmlns:p14="http://schemas.microsoft.com/office/powerpoint/2010/main" val="299437206"/>
      </p:ext>
    </p:extLst>
  </p:cSld>
  <p:clrMapOvr>
    <a:masterClrMapping/>
  </p:clrMapOvr>
  <p:transition spd="slow">
    <p:cu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42900" y="274650"/>
            <a:ext cx="6462600" cy="1143000"/>
          </a:xfrm>
          <a:prstGeom prst="rect">
            <a:avLst/>
          </a:prstGeom>
        </p:spPr>
        <p:txBody>
          <a:bodyPr lIns="91425" tIns="91425" rIns="91425" bIns="91425" anchor="b" anchorCtr="0">
            <a:noAutofit/>
          </a:bodyPr>
          <a:lstStyle/>
          <a:p>
            <a:pPr lvl="0">
              <a:spcBef>
                <a:spcPts val="0"/>
              </a:spcBef>
              <a:buNone/>
            </a:pPr>
            <a:r>
              <a:rPr lang="en-US" dirty="0" smtClean="0"/>
              <a:t>Design Stage: Existing Data</a:t>
            </a:r>
            <a:endParaRPr lang="en" dirty="0"/>
          </a:p>
        </p:txBody>
      </p:sp>
      <p:sp>
        <p:nvSpPr>
          <p:cNvPr id="5" name="Shape 84"/>
          <p:cNvSpPr txBox="1"/>
          <p:nvPr/>
        </p:nvSpPr>
        <p:spPr>
          <a:xfrm>
            <a:off x="842900" y="1417650"/>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Given that the data was already been collected, the following steps outline an approach to causal inference using the existing GSS data</a:t>
            </a:r>
          </a:p>
        </p:txBody>
      </p:sp>
      <p:sp>
        <p:nvSpPr>
          <p:cNvPr id="10" name="Shape 137"/>
          <p:cNvSpPr txBox="1">
            <a:spLocks/>
          </p:cNvSpPr>
          <p:nvPr/>
        </p:nvSpPr>
        <p:spPr>
          <a:xfrm>
            <a:off x="2736850" y="2292562"/>
            <a:ext cx="4025900" cy="42705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77480"/>
              </a:buClr>
              <a:buSzPct val="100000"/>
              <a:buFont typeface="Lato"/>
              <a:buChar char="▷"/>
              <a:defRPr sz="3000" b="0" i="0" u="none" strike="noStrike" cap="none">
                <a:solidFill>
                  <a:srgbClr val="677480"/>
                </a:solidFill>
                <a:latin typeface="Lato"/>
                <a:ea typeface="Lato"/>
                <a:cs typeface="Lato"/>
                <a:sym typeface="Lato"/>
              </a:defRPr>
            </a:lvl1pPr>
            <a:lvl2pPr marR="0" lvl="1"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2pPr>
            <a:lvl3pPr marR="0" lvl="2"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3pPr>
            <a:lvl4pPr marR="0" lvl="3"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4pPr>
            <a:lvl5pPr marR="0" lvl="4"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5pPr>
            <a:lvl6pPr marR="0" lvl="5"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6pPr>
            <a:lvl7pPr marR="0" lvl="6"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7pPr>
            <a:lvl8pPr marR="0" lvl="7"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8pPr>
            <a:lvl9pPr marR="0" lvl="8"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9pPr>
          </a:lstStyle>
          <a:p>
            <a:pPr algn="ctr">
              <a:buFont typeface="Lato"/>
              <a:buNone/>
            </a:pPr>
            <a:r>
              <a:rPr lang="en-US" sz="2000" b="1" dirty="0" smtClean="0"/>
              <a:t>Design Issues</a:t>
            </a:r>
          </a:p>
        </p:txBody>
      </p:sp>
      <p:sp>
        <p:nvSpPr>
          <p:cNvPr id="7" name="Shape 112"/>
          <p:cNvSpPr txBox="1">
            <a:spLocks noGrp="1"/>
          </p:cNvSpPr>
          <p:nvPr>
            <p:ph type="body" idx="1"/>
          </p:nvPr>
        </p:nvSpPr>
        <p:spPr>
          <a:xfrm>
            <a:off x="500000" y="2768025"/>
            <a:ext cx="7399400" cy="3626896"/>
          </a:xfrm>
          <a:prstGeom prst="rect">
            <a:avLst/>
          </a:prstGeom>
        </p:spPr>
        <p:txBody>
          <a:bodyPr lIns="91425" tIns="91425" rIns="91425" bIns="91425" anchor="t" anchorCtr="0">
            <a:noAutofit/>
          </a:bodyPr>
          <a:lstStyle/>
          <a:p>
            <a:pPr marL="457200" lvl="0" indent="-228600" rtl="0">
              <a:spcBef>
                <a:spcPts val="0"/>
              </a:spcBef>
              <a:spcAft>
                <a:spcPts val="600"/>
              </a:spcAft>
            </a:pPr>
            <a:r>
              <a:rPr lang="en-US" sz="2000" b="1" i="1" dirty="0" smtClean="0"/>
              <a:t>Improper Covariates</a:t>
            </a:r>
          </a:p>
          <a:p>
            <a:pPr marL="514350" lvl="1" indent="-285750">
              <a:spcAft>
                <a:spcPts val="600"/>
              </a:spcAft>
              <a:buFontTx/>
              <a:buChar char="-"/>
            </a:pPr>
            <a:r>
              <a:rPr lang="en-US" sz="1600" dirty="0" smtClean="0"/>
              <a:t>Income determined mostly after receiving the treatment</a:t>
            </a:r>
          </a:p>
          <a:p>
            <a:pPr marL="514350" lvl="1" indent="-285750">
              <a:spcAft>
                <a:spcPts val="600"/>
              </a:spcAft>
              <a:buFontTx/>
              <a:buChar char="-"/>
            </a:pPr>
            <a:r>
              <a:rPr lang="en-US" sz="1600" dirty="0" smtClean="0"/>
              <a:t>Marital status also primarily after the educational treatment</a:t>
            </a:r>
          </a:p>
          <a:p>
            <a:pPr marL="514350" lvl="1" indent="-285750">
              <a:spcAft>
                <a:spcPts val="600"/>
              </a:spcAft>
              <a:buFontTx/>
              <a:buChar char="-"/>
            </a:pPr>
            <a:r>
              <a:rPr lang="en-US" sz="1600" dirty="0" smtClean="0"/>
              <a:t>Explored the use of principal stratification, but ignored this option for the purposes of this project</a:t>
            </a:r>
          </a:p>
          <a:p>
            <a:pPr marL="514350" lvl="1" indent="-285750">
              <a:spcAft>
                <a:spcPts val="600"/>
              </a:spcAft>
              <a:buFontTx/>
              <a:buChar char="-"/>
            </a:pPr>
            <a:endParaRPr lang="en-US" sz="1600" dirty="0" smtClean="0"/>
          </a:p>
          <a:p>
            <a:pPr marL="457200" lvl="0" indent="-228600" rtl="0">
              <a:spcBef>
                <a:spcPts val="0"/>
              </a:spcBef>
              <a:spcAft>
                <a:spcPts val="600"/>
              </a:spcAft>
            </a:pPr>
            <a:r>
              <a:rPr lang="en-US" sz="2000" b="1" i="1" dirty="0" smtClean="0"/>
              <a:t>“Intelligence”</a:t>
            </a:r>
          </a:p>
          <a:p>
            <a:pPr marL="514350" lvl="1" indent="-285750">
              <a:spcAft>
                <a:spcPts val="600"/>
              </a:spcAft>
              <a:buFontTx/>
              <a:buChar char="-"/>
            </a:pPr>
            <a:r>
              <a:rPr lang="en-US" sz="1600" dirty="0" smtClean="0"/>
              <a:t>Original study leveraged vocabulary tests to determine natural intelligence</a:t>
            </a:r>
          </a:p>
          <a:p>
            <a:pPr marL="514350" lvl="1" indent="-285750">
              <a:spcAft>
                <a:spcPts val="600"/>
              </a:spcAft>
              <a:buFontTx/>
              <a:buChar char="-"/>
            </a:pPr>
            <a:r>
              <a:rPr lang="en-US" sz="1600" dirty="0" smtClean="0"/>
              <a:t>Affected by the treatment</a:t>
            </a:r>
          </a:p>
          <a:p>
            <a:pPr marL="514350" lvl="1" indent="-285750">
              <a:spcAft>
                <a:spcPts val="600"/>
              </a:spcAft>
              <a:buFontTx/>
              <a:buChar char="-"/>
            </a:pPr>
            <a:r>
              <a:rPr lang="en-US" sz="1600" dirty="0" smtClean="0"/>
              <a:t>Not included in posited study design</a:t>
            </a:r>
          </a:p>
          <a:p>
            <a:pPr marL="514350" lvl="1" indent="-285750">
              <a:spcAft>
                <a:spcPts val="600"/>
              </a:spcAft>
              <a:buFontTx/>
              <a:buChar char="-"/>
            </a:pPr>
            <a:endParaRPr lang="en-US" sz="1400" dirty="0" smtClean="0"/>
          </a:p>
          <a:p>
            <a:pPr marL="514350" lvl="1" indent="-285750">
              <a:spcAft>
                <a:spcPts val="600"/>
              </a:spcAft>
              <a:buFontTx/>
              <a:buChar char="-"/>
            </a:pPr>
            <a:endParaRPr lang="en-US" sz="1400" dirty="0" smtClean="0"/>
          </a:p>
        </p:txBody>
      </p:sp>
    </p:spTree>
    <p:extLst>
      <p:ext uri="{BB962C8B-B14F-4D97-AF65-F5344CB8AC3E}">
        <p14:creationId xmlns:p14="http://schemas.microsoft.com/office/powerpoint/2010/main" val="1022344828"/>
      </p:ext>
    </p:extLst>
  </p:cSld>
  <p:clrMapOvr>
    <a:masterClrMapping/>
  </p:clrMapOvr>
  <p:transition spd="slow">
    <p:cu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42900" y="274650"/>
            <a:ext cx="6462600" cy="1143000"/>
          </a:xfrm>
          <a:prstGeom prst="rect">
            <a:avLst/>
          </a:prstGeom>
        </p:spPr>
        <p:txBody>
          <a:bodyPr lIns="91425" tIns="91425" rIns="91425" bIns="91425" anchor="b" anchorCtr="0">
            <a:noAutofit/>
          </a:bodyPr>
          <a:lstStyle/>
          <a:p>
            <a:pPr lvl="0">
              <a:spcBef>
                <a:spcPts val="0"/>
              </a:spcBef>
              <a:buNone/>
            </a:pPr>
            <a:r>
              <a:rPr lang="en-US" dirty="0" smtClean="0"/>
              <a:t>Design Stage: Existing Data</a:t>
            </a:r>
            <a:endParaRPr lang="en" dirty="0"/>
          </a:p>
        </p:txBody>
      </p:sp>
      <p:sp>
        <p:nvSpPr>
          <p:cNvPr id="5" name="Shape 84"/>
          <p:cNvSpPr txBox="1"/>
          <p:nvPr/>
        </p:nvSpPr>
        <p:spPr>
          <a:xfrm>
            <a:off x="842900" y="1417650"/>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Given that the data was already been collected, the following steps outline an approach to causal inference using the existing GSS data</a:t>
            </a:r>
          </a:p>
        </p:txBody>
      </p:sp>
      <p:sp>
        <p:nvSpPr>
          <p:cNvPr id="10" name="Shape 137"/>
          <p:cNvSpPr txBox="1">
            <a:spLocks/>
          </p:cNvSpPr>
          <p:nvPr/>
        </p:nvSpPr>
        <p:spPr>
          <a:xfrm>
            <a:off x="2736850" y="2292562"/>
            <a:ext cx="4025900" cy="42705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77480"/>
              </a:buClr>
              <a:buSzPct val="100000"/>
              <a:buFont typeface="Lato"/>
              <a:buChar char="▷"/>
              <a:defRPr sz="3000" b="0" i="0" u="none" strike="noStrike" cap="none">
                <a:solidFill>
                  <a:srgbClr val="677480"/>
                </a:solidFill>
                <a:latin typeface="Lato"/>
                <a:ea typeface="Lato"/>
                <a:cs typeface="Lato"/>
                <a:sym typeface="Lato"/>
              </a:defRPr>
            </a:lvl1pPr>
            <a:lvl2pPr marR="0" lvl="1"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2pPr>
            <a:lvl3pPr marR="0" lvl="2"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3pPr>
            <a:lvl4pPr marR="0" lvl="3"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4pPr>
            <a:lvl5pPr marR="0" lvl="4"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5pPr>
            <a:lvl6pPr marR="0" lvl="5"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6pPr>
            <a:lvl7pPr marR="0" lvl="6"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7pPr>
            <a:lvl8pPr marR="0" lvl="7"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8pPr>
            <a:lvl9pPr marR="0" lvl="8"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9pPr>
          </a:lstStyle>
          <a:p>
            <a:pPr algn="ctr">
              <a:buFont typeface="Lato"/>
              <a:buNone/>
            </a:pPr>
            <a:r>
              <a:rPr lang="en-US" sz="2000" b="1" dirty="0" smtClean="0"/>
              <a:t>Propensity Score Analysis</a:t>
            </a:r>
          </a:p>
        </p:txBody>
      </p:sp>
      <p:sp>
        <p:nvSpPr>
          <p:cNvPr id="7" name="Shape 112"/>
          <p:cNvSpPr txBox="1">
            <a:spLocks noGrp="1"/>
          </p:cNvSpPr>
          <p:nvPr>
            <p:ph type="body" idx="1"/>
          </p:nvPr>
        </p:nvSpPr>
        <p:spPr>
          <a:xfrm>
            <a:off x="500000" y="2768025"/>
            <a:ext cx="7399400" cy="3626896"/>
          </a:xfrm>
          <a:prstGeom prst="rect">
            <a:avLst/>
          </a:prstGeom>
        </p:spPr>
        <p:txBody>
          <a:bodyPr lIns="91425" tIns="91425" rIns="91425" bIns="91425" anchor="t" anchorCtr="0">
            <a:noAutofit/>
          </a:bodyPr>
          <a:lstStyle/>
          <a:p>
            <a:pPr marL="457200" lvl="0" indent="-228600" rtl="0">
              <a:spcBef>
                <a:spcPts val="0"/>
              </a:spcBef>
              <a:spcAft>
                <a:spcPts val="600"/>
              </a:spcAft>
            </a:pPr>
            <a:r>
              <a:rPr lang="en-US" sz="2000" b="1" i="1" dirty="0" smtClean="0"/>
              <a:t>Generalized Propensity Scores (GPS):</a:t>
            </a:r>
            <a:endParaRPr lang="en-US" sz="2000" i="1" dirty="0"/>
          </a:p>
          <a:p>
            <a:pPr marL="514350" lvl="1" indent="-285750">
              <a:spcAft>
                <a:spcPts val="600"/>
              </a:spcAft>
              <a:buFontTx/>
              <a:buChar char="-"/>
            </a:pPr>
            <a:r>
              <a:rPr lang="en-US" sz="1600" dirty="0" smtClean="0"/>
              <a:t>Multiple Treatment levels dictate the use of GPS rather than usual propensity scores</a:t>
            </a:r>
          </a:p>
          <a:p>
            <a:pPr marL="514350" lvl="1" indent="-285750">
              <a:spcAft>
                <a:spcPts val="600"/>
              </a:spcAft>
              <a:buFontTx/>
              <a:buChar char="-"/>
            </a:pPr>
            <a:r>
              <a:rPr lang="en-US" sz="1600" dirty="0" smtClean="0"/>
              <a:t>Unordered multinomial model despite education levels: deviance comparison between ordered and unordered models yields better results for unordered version</a:t>
            </a:r>
          </a:p>
          <a:p>
            <a:pPr marL="514350" lvl="1" indent="-285750">
              <a:spcAft>
                <a:spcPts val="600"/>
              </a:spcAft>
              <a:buFontTx/>
              <a:buChar char="-"/>
            </a:pPr>
            <a:r>
              <a:rPr lang="en-US" sz="1600" dirty="0" smtClean="0"/>
              <a:t>Different education levels could have varying non-linear impact</a:t>
            </a:r>
          </a:p>
          <a:p>
            <a:pPr marL="457200" lvl="1" indent="-228600">
              <a:spcAft>
                <a:spcPts val="600"/>
              </a:spcAft>
            </a:pPr>
            <a:endParaRPr lang="en-US" sz="1400" dirty="0" smtClean="0"/>
          </a:p>
          <a:p>
            <a:pPr marL="457200" lvl="0" indent="-228600" rtl="0">
              <a:spcBef>
                <a:spcPts val="0"/>
              </a:spcBef>
              <a:spcAft>
                <a:spcPts val="600"/>
              </a:spcAft>
            </a:pPr>
            <a:r>
              <a:rPr lang="en-US" sz="2000" b="1" i="1" dirty="0" smtClean="0"/>
              <a:t>Covariates:</a:t>
            </a:r>
            <a:r>
              <a:rPr lang="en-US" sz="2000" i="1" dirty="0" smtClean="0"/>
              <a:t> Race, Religious Preference and Hispanic indicator</a:t>
            </a:r>
          </a:p>
          <a:p>
            <a:pPr marL="457200" lvl="0" indent="-228600" rtl="0">
              <a:spcBef>
                <a:spcPts val="0"/>
              </a:spcBef>
              <a:spcAft>
                <a:spcPts val="600"/>
              </a:spcAft>
            </a:pPr>
            <a:r>
              <a:rPr lang="en-US" sz="2000" b="1" i="1" dirty="0" smtClean="0"/>
              <a:t>Excluded Covariates:</a:t>
            </a:r>
          </a:p>
          <a:p>
            <a:pPr marL="457200" lvl="1" indent="-228600">
              <a:spcAft>
                <a:spcPts val="600"/>
              </a:spcAft>
              <a:buFontTx/>
              <a:buChar char="-"/>
            </a:pPr>
            <a:r>
              <a:rPr lang="en-US" sz="1600" dirty="0" smtClean="0"/>
              <a:t>Age is not proper as measured after treatment assigned</a:t>
            </a:r>
          </a:p>
          <a:p>
            <a:pPr marL="457200" lvl="1" indent="-228600">
              <a:spcAft>
                <a:spcPts val="600"/>
              </a:spcAft>
              <a:buFontTx/>
              <a:buChar char="-"/>
            </a:pPr>
            <a:r>
              <a:rPr lang="en-US" sz="1600" dirty="0" smtClean="0"/>
              <a:t>Income unsuitability already discussed</a:t>
            </a:r>
          </a:p>
          <a:p>
            <a:pPr marL="514350" lvl="1" indent="-285750">
              <a:spcAft>
                <a:spcPts val="600"/>
              </a:spcAft>
              <a:buFontTx/>
              <a:buChar char="-"/>
            </a:pPr>
            <a:endParaRPr lang="en-US" sz="1400" dirty="0" smtClean="0"/>
          </a:p>
          <a:p>
            <a:pPr marL="514350" lvl="1" indent="-285750">
              <a:spcAft>
                <a:spcPts val="600"/>
              </a:spcAft>
              <a:buFontTx/>
              <a:buChar char="-"/>
            </a:pPr>
            <a:endParaRPr lang="en-US" sz="1400" dirty="0" smtClean="0"/>
          </a:p>
        </p:txBody>
      </p:sp>
    </p:spTree>
    <p:extLst>
      <p:ext uri="{BB962C8B-B14F-4D97-AF65-F5344CB8AC3E}">
        <p14:creationId xmlns:p14="http://schemas.microsoft.com/office/powerpoint/2010/main" val="1492308099"/>
      </p:ext>
    </p:extLst>
  </p:cSld>
  <p:clrMapOvr>
    <a:masterClrMapping/>
  </p:clrMapOvr>
  <p:transition spd="slow">
    <p:cu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42900" y="274650"/>
            <a:ext cx="6462600" cy="1143000"/>
          </a:xfrm>
          <a:prstGeom prst="rect">
            <a:avLst/>
          </a:prstGeom>
        </p:spPr>
        <p:txBody>
          <a:bodyPr lIns="91425" tIns="91425" rIns="91425" bIns="91425" anchor="b" anchorCtr="0">
            <a:noAutofit/>
          </a:bodyPr>
          <a:lstStyle/>
          <a:p>
            <a:pPr lvl="0">
              <a:spcBef>
                <a:spcPts val="0"/>
              </a:spcBef>
              <a:buNone/>
            </a:pPr>
            <a:r>
              <a:rPr lang="en-US" dirty="0" smtClean="0"/>
              <a:t>Design Stage: Existing Data</a:t>
            </a:r>
            <a:endParaRPr lang="en" dirty="0"/>
          </a:p>
        </p:txBody>
      </p:sp>
      <p:sp>
        <p:nvSpPr>
          <p:cNvPr id="5" name="Shape 84"/>
          <p:cNvSpPr txBox="1"/>
          <p:nvPr/>
        </p:nvSpPr>
        <p:spPr>
          <a:xfrm>
            <a:off x="842900" y="1417650"/>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Given that the data was already been collected, the following steps outline an approach to causal inference using the existing GSS data</a:t>
            </a:r>
          </a:p>
        </p:txBody>
      </p:sp>
      <p:sp>
        <p:nvSpPr>
          <p:cNvPr id="10" name="Shape 137"/>
          <p:cNvSpPr txBox="1">
            <a:spLocks/>
          </p:cNvSpPr>
          <p:nvPr/>
        </p:nvSpPr>
        <p:spPr>
          <a:xfrm>
            <a:off x="2736850" y="2292562"/>
            <a:ext cx="4025900" cy="42705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77480"/>
              </a:buClr>
              <a:buSzPct val="100000"/>
              <a:buFont typeface="Lato"/>
              <a:buChar char="▷"/>
              <a:defRPr sz="3000" b="0" i="0" u="none" strike="noStrike" cap="none">
                <a:solidFill>
                  <a:srgbClr val="677480"/>
                </a:solidFill>
                <a:latin typeface="Lato"/>
                <a:ea typeface="Lato"/>
                <a:cs typeface="Lato"/>
                <a:sym typeface="Lato"/>
              </a:defRPr>
            </a:lvl1pPr>
            <a:lvl2pPr marR="0" lvl="1"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2pPr>
            <a:lvl3pPr marR="0" lvl="2"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3pPr>
            <a:lvl4pPr marR="0" lvl="3"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4pPr>
            <a:lvl5pPr marR="0" lvl="4"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5pPr>
            <a:lvl6pPr marR="0" lvl="5"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6pPr>
            <a:lvl7pPr marR="0" lvl="6"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7pPr>
            <a:lvl8pPr marR="0" lvl="7"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8pPr>
            <a:lvl9pPr marR="0" lvl="8"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9pPr>
          </a:lstStyle>
          <a:p>
            <a:pPr algn="ctr">
              <a:buFont typeface="Lato"/>
              <a:buNone/>
            </a:pPr>
            <a:r>
              <a:rPr lang="en-US" sz="2000" b="1" dirty="0" smtClean="0"/>
              <a:t>Propensity Score Analysis (Contd.)</a:t>
            </a:r>
          </a:p>
        </p:txBody>
      </p:sp>
      <p:sp>
        <p:nvSpPr>
          <p:cNvPr id="7" name="Shape 112"/>
          <p:cNvSpPr txBox="1">
            <a:spLocks noGrp="1"/>
          </p:cNvSpPr>
          <p:nvPr>
            <p:ph type="body" idx="1"/>
          </p:nvPr>
        </p:nvSpPr>
        <p:spPr>
          <a:xfrm>
            <a:off x="500000" y="2768025"/>
            <a:ext cx="8364600" cy="3626896"/>
          </a:xfrm>
          <a:prstGeom prst="rect">
            <a:avLst/>
          </a:prstGeom>
        </p:spPr>
        <p:txBody>
          <a:bodyPr lIns="91425" tIns="91425" rIns="91425" bIns="91425" anchor="t" anchorCtr="0">
            <a:noAutofit/>
          </a:bodyPr>
          <a:lstStyle/>
          <a:p>
            <a:pPr marL="457200" lvl="0" indent="-228600" rtl="0">
              <a:spcBef>
                <a:spcPts val="0"/>
              </a:spcBef>
              <a:spcAft>
                <a:spcPts val="600"/>
              </a:spcAft>
            </a:pPr>
            <a:r>
              <a:rPr lang="en-US" sz="2000" b="1" i="1" dirty="0" smtClean="0"/>
              <a:t>Generalized Propensity Scores (GPS) Model:</a:t>
            </a:r>
            <a:endParaRPr lang="en-US" sz="2000" i="1" dirty="0"/>
          </a:p>
          <a:p>
            <a:pPr marL="514350" lvl="1" indent="-285750">
              <a:spcAft>
                <a:spcPts val="600"/>
              </a:spcAft>
              <a:buFontTx/>
              <a:buChar char="-"/>
            </a:pPr>
            <a:r>
              <a:rPr lang="en-US" sz="1600" dirty="0" smtClean="0"/>
              <a:t>INSERT FORMULA HERE</a:t>
            </a:r>
          </a:p>
          <a:p>
            <a:pPr marL="514350" lvl="1" indent="-285750">
              <a:spcAft>
                <a:spcPts val="600"/>
              </a:spcAft>
              <a:buFontTx/>
              <a:buChar char="-"/>
            </a:pPr>
            <a:r>
              <a:rPr lang="en-US" sz="1600" dirty="0" smtClean="0"/>
              <a:t>Each unit will have a vector of probabilities of assignment to each treatment</a:t>
            </a:r>
          </a:p>
          <a:p>
            <a:pPr marL="514350" lvl="1" indent="-285750">
              <a:spcAft>
                <a:spcPts val="600"/>
              </a:spcAft>
              <a:buFontTx/>
              <a:buChar char="-"/>
            </a:pPr>
            <a:r>
              <a:rPr lang="en-US" sz="1600" dirty="0" smtClean="0"/>
              <a:t>Interaction and quadratic terms not included due to computational time and lack of supporting domain-specific rationale</a:t>
            </a:r>
          </a:p>
          <a:p>
            <a:pPr marL="457200" lvl="1" indent="-228600">
              <a:spcAft>
                <a:spcPts val="600"/>
              </a:spcAft>
            </a:pPr>
            <a:endParaRPr lang="en-US" sz="600" dirty="0" smtClean="0"/>
          </a:p>
          <a:p>
            <a:pPr marL="457200" lvl="0" indent="-228600" rtl="0">
              <a:spcBef>
                <a:spcPts val="0"/>
              </a:spcBef>
              <a:spcAft>
                <a:spcPts val="600"/>
              </a:spcAft>
            </a:pPr>
            <a:r>
              <a:rPr lang="en-US" sz="2000" b="1" i="1" dirty="0" smtClean="0"/>
              <a:t>Data Cleaning:</a:t>
            </a:r>
          </a:p>
          <a:p>
            <a:pPr marL="514350" lvl="1" indent="-285750">
              <a:spcAft>
                <a:spcPts val="600"/>
              </a:spcAft>
              <a:buFontTx/>
              <a:buChar char="-"/>
            </a:pPr>
            <a:r>
              <a:rPr lang="en-US" sz="1600" dirty="0" smtClean="0"/>
              <a:t>After </a:t>
            </a:r>
            <a:r>
              <a:rPr lang="en-US" sz="1600" dirty="0"/>
              <a:t>propensity score estimation, units outside of common range of scores were deleted</a:t>
            </a:r>
          </a:p>
          <a:p>
            <a:pPr marL="514350" lvl="1" indent="-285750">
              <a:spcAft>
                <a:spcPts val="600"/>
              </a:spcAft>
              <a:buFontTx/>
              <a:buChar char="-"/>
            </a:pPr>
            <a:r>
              <a:rPr lang="en-US" sz="1600" dirty="0"/>
              <a:t>Most units were retained (only 1% excluded</a:t>
            </a:r>
            <a:r>
              <a:rPr lang="en-US" sz="1600" dirty="0" smtClean="0"/>
              <a:t>)</a:t>
            </a:r>
            <a:endParaRPr lang="en-US" sz="1600" b="1" i="1" dirty="0" smtClean="0"/>
          </a:p>
          <a:p>
            <a:pPr marL="457200" lvl="0" indent="-228600" rtl="0">
              <a:spcBef>
                <a:spcPts val="0"/>
              </a:spcBef>
              <a:spcAft>
                <a:spcPts val="600"/>
              </a:spcAft>
            </a:pPr>
            <a:r>
              <a:rPr lang="en-US" sz="2000" b="1" i="1" dirty="0" smtClean="0"/>
              <a:t>Sub-classification:</a:t>
            </a:r>
            <a:r>
              <a:rPr lang="en-US" sz="2000" dirty="0" smtClean="0"/>
              <a:t> </a:t>
            </a:r>
          </a:p>
          <a:p>
            <a:pPr marL="514350" lvl="1" indent="-285750">
              <a:spcAft>
                <a:spcPts val="600"/>
              </a:spcAft>
              <a:buFontTx/>
              <a:buChar char="-"/>
            </a:pPr>
            <a:r>
              <a:rPr lang="en-US" sz="1600" dirty="0" smtClean="0"/>
              <a:t>Sub-classification not easily invoked for vector of propensity scores and current literature less clear on best method for use with GPS</a:t>
            </a:r>
          </a:p>
        </p:txBody>
      </p:sp>
    </p:spTree>
    <p:extLst>
      <p:ext uri="{BB962C8B-B14F-4D97-AF65-F5344CB8AC3E}">
        <p14:creationId xmlns:p14="http://schemas.microsoft.com/office/powerpoint/2010/main" val="2129921633"/>
      </p:ext>
    </p:extLst>
  </p:cSld>
  <p:clrMapOvr>
    <a:masterClrMapping/>
  </p:clrMapOvr>
  <p:transition spd="slow">
    <p:cu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42900" y="274650"/>
            <a:ext cx="6462600" cy="1143000"/>
          </a:xfrm>
          <a:prstGeom prst="rect">
            <a:avLst/>
          </a:prstGeom>
        </p:spPr>
        <p:txBody>
          <a:bodyPr lIns="91425" tIns="91425" rIns="91425" bIns="91425" anchor="b" anchorCtr="0">
            <a:noAutofit/>
          </a:bodyPr>
          <a:lstStyle/>
          <a:p>
            <a:pPr lvl="0">
              <a:spcBef>
                <a:spcPts val="0"/>
              </a:spcBef>
              <a:buNone/>
            </a:pPr>
            <a:r>
              <a:rPr lang="en-US" dirty="0" smtClean="0"/>
              <a:t>Design Stage: Existing Data</a:t>
            </a:r>
            <a:endParaRPr lang="en" dirty="0"/>
          </a:p>
        </p:txBody>
      </p:sp>
      <p:sp>
        <p:nvSpPr>
          <p:cNvPr id="5" name="Shape 84"/>
          <p:cNvSpPr txBox="1"/>
          <p:nvPr/>
        </p:nvSpPr>
        <p:spPr>
          <a:xfrm>
            <a:off x="842900" y="1466063"/>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Given that the data was already been collected, the following steps outline an approach to causal inference using the existing GSS data</a:t>
            </a:r>
          </a:p>
        </p:txBody>
      </p:sp>
      <p:sp>
        <p:nvSpPr>
          <p:cNvPr id="10" name="Shape 137"/>
          <p:cNvSpPr txBox="1">
            <a:spLocks/>
          </p:cNvSpPr>
          <p:nvPr/>
        </p:nvSpPr>
        <p:spPr>
          <a:xfrm>
            <a:off x="2476500" y="2292562"/>
            <a:ext cx="4711700" cy="42705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77480"/>
              </a:buClr>
              <a:buSzPct val="100000"/>
              <a:buFont typeface="Lato"/>
              <a:buChar char="▷"/>
              <a:defRPr sz="3000" b="0" i="0" u="none" strike="noStrike" cap="none">
                <a:solidFill>
                  <a:srgbClr val="677480"/>
                </a:solidFill>
                <a:latin typeface="Lato"/>
                <a:ea typeface="Lato"/>
                <a:cs typeface="Lato"/>
                <a:sym typeface="Lato"/>
              </a:defRPr>
            </a:lvl1pPr>
            <a:lvl2pPr marR="0" lvl="1"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2pPr>
            <a:lvl3pPr marR="0" lvl="2"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3pPr>
            <a:lvl4pPr marR="0" lvl="3"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4pPr>
            <a:lvl5pPr marR="0" lvl="4"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5pPr>
            <a:lvl6pPr marR="0" lvl="5"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6pPr>
            <a:lvl7pPr marR="0" lvl="6"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7pPr>
            <a:lvl8pPr marR="0" lvl="7"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8pPr>
            <a:lvl9pPr marR="0" lvl="8"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9pPr>
          </a:lstStyle>
          <a:p>
            <a:pPr algn="ctr">
              <a:buFont typeface="Lato"/>
              <a:buNone/>
            </a:pPr>
            <a:r>
              <a:rPr lang="en-US" sz="2000" b="1" smtClean="0"/>
              <a:t>Subclass Creation: K-Means Clustering</a:t>
            </a:r>
            <a:endParaRPr lang="en-US" sz="2000" b="1" dirty="0" smtClean="0"/>
          </a:p>
        </p:txBody>
      </p:sp>
      <p:sp>
        <p:nvSpPr>
          <p:cNvPr id="7" name="Shape 112"/>
          <p:cNvSpPr txBox="1">
            <a:spLocks noGrp="1"/>
          </p:cNvSpPr>
          <p:nvPr>
            <p:ph type="body" idx="1"/>
          </p:nvPr>
        </p:nvSpPr>
        <p:spPr>
          <a:xfrm>
            <a:off x="486144" y="2671041"/>
            <a:ext cx="5471309" cy="3626896"/>
          </a:xfrm>
          <a:prstGeom prst="rect">
            <a:avLst/>
          </a:prstGeom>
        </p:spPr>
        <p:txBody>
          <a:bodyPr lIns="91425" tIns="91425" rIns="91425" bIns="91425" anchor="t" anchorCtr="0">
            <a:noAutofit/>
          </a:bodyPr>
          <a:lstStyle/>
          <a:p>
            <a:pPr marL="457200" lvl="0" indent="-228600" rtl="0">
              <a:spcBef>
                <a:spcPts val="0"/>
              </a:spcBef>
              <a:spcAft>
                <a:spcPts val="600"/>
              </a:spcAft>
            </a:pPr>
            <a:r>
              <a:rPr lang="en-US" sz="2000" b="1" i="1" dirty="0" smtClean="0"/>
              <a:t>Clustering on Vector of Propensity Scores: </a:t>
            </a:r>
          </a:p>
          <a:p>
            <a:pPr marL="514350" lvl="1" indent="-285750">
              <a:spcAft>
                <a:spcPts val="600"/>
              </a:spcAft>
              <a:buFontTx/>
              <a:buChar char="-"/>
            </a:pPr>
            <a:r>
              <a:rPr lang="en-US" sz="1400" dirty="0" smtClean="0"/>
              <a:t>K-means clustering algorithm can use multidimensional data to determine unique groups based on covariates (e.g. </a:t>
            </a:r>
            <a:r>
              <a:rPr lang="en-US" sz="1400" dirty="0" err="1" smtClean="0"/>
              <a:t>Tu</a:t>
            </a:r>
            <a:r>
              <a:rPr lang="en-US" sz="1400" dirty="0" smtClean="0"/>
              <a:t> et al)</a:t>
            </a:r>
          </a:p>
          <a:p>
            <a:pPr marL="514350" lvl="1" indent="-285750">
              <a:spcAft>
                <a:spcPts val="600"/>
              </a:spcAft>
              <a:buFontTx/>
              <a:buChar char="-"/>
            </a:pPr>
            <a:endParaRPr lang="en-US" sz="100" dirty="0"/>
          </a:p>
          <a:p>
            <a:pPr marL="457200" lvl="0" indent="-228600" rtl="0">
              <a:spcBef>
                <a:spcPts val="0"/>
              </a:spcBef>
              <a:spcAft>
                <a:spcPts val="600"/>
              </a:spcAft>
            </a:pPr>
            <a:r>
              <a:rPr lang="en-US" sz="2000" b="1" i="1" dirty="0" smtClean="0"/>
              <a:t>Two Methods:</a:t>
            </a:r>
          </a:p>
          <a:p>
            <a:pPr marL="514350" lvl="1" indent="-285750">
              <a:spcAft>
                <a:spcPts val="600"/>
              </a:spcAft>
              <a:buFontTx/>
              <a:buChar char="-"/>
            </a:pPr>
            <a:r>
              <a:rPr lang="en-US" sz="1600" b="1" dirty="0" smtClean="0"/>
              <a:t>Guess and Check:</a:t>
            </a:r>
            <a:r>
              <a:rPr lang="en-US" sz="1600" dirty="0" smtClean="0"/>
              <a:t> Start at 1 cluster, check balance. If balance not ideal and sample size sufficient, increase number of clusters by 1. Repeat until best balance is achieved with min. number of clusters</a:t>
            </a:r>
          </a:p>
          <a:p>
            <a:pPr marL="514350" lvl="1" indent="-285750">
              <a:spcAft>
                <a:spcPts val="600"/>
              </a:spcAft>
              <a:buFontTx/>
              <a:buChar char="-"/>
            </a:pPr>
            <a:r>
              <a:rPr lang="en-US" sz="1600" b="1" dirty="0" smtClean="0"/>
              <a:t>1-Dimensional Analog:</a:t>
            </a:r>
            <a:r>
              <a:rPr lang="en-US" sz="1600" dirty="0" smtClean="0"/>
              <a:t> Cluster balance is checked using MANOVA test. Every cluster with bad balance and sufficient sample size is split into two. Repeat process until size lower bound attained.</a:t>
            </a:r>
            <a:endParaRPr lang="en-US" sz="1600" b="1" dirty="0" smtClean="0"/>
          </a:p>
          <a:p>
            <a:pPr marL="457200" lvl="1" indent="-228600">
              <a:spcAft>
                <a:spcPts val="600"/>
              </a:spcAft>
            </a:pPr>
            <a:endParaRPr lang="en-US" sz="1400" dirty="0" smtClean="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1413" t="12643" r="4209" b="11717"/>
          <a:stretch/>
        </p:blipFill>
        <p:spPr>
          <a:xfrm>
            <a:off x="5957453" y="3146504"/>
            <a:ext cx="3055064" cy="2738736"/>
          </a:xfrm>
          <a:prstGeom prst="rect">
            <a:avLst/>
          </a:prstGeom>
          <a:ln>
            <a:solidFill>
              <a:schemeClr val="tx1"/>
            </a:solidFill>
          </a:ln>
        </p:spPr>
      </p:pic>
    </p:spTree>
    <p:extLst>
      <p:ext uri="{BB962C8B-B14F-4D97-AF65-F5344CB8AC3E}">
        <p14:creationId xmlns:p14="http://schemas.microsoft.com/office/powerpoint/2010/main" val="579214303"/>
      </p:ext>
    </p:extLst>
  </p:cSld>
  <p:clrMapOvr>
    <a:masterClrMapping/>
  </p:clrMapOvr>
  <p:transition spd="slow">
    <p:cu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42900" y="274650"/>
            <a:ext cx="6462600" cy="1143000"/>
          </a:xfrm>
          <a:prstGeom prst="rect">
            <a:avLst/>
          </a:prstGeom>
        </p:spPr>
        <p:txBody>
          <a:bodyPr lIns="91425" tIns="91425" rIns="91425" bIns="91425" anchor="b" anchorCtr="0">
            <a:noAutofit/>
          </a:bodyPr>
          <a:lstStyle/>
          <a:p>
            <a:pPr lvl="0">
              <a:spcBef>
                <a:spcPts val="0"/>
              </a:spcBef>
              <a:buNone/>
            </a:pPr>
            <a:r>
              <a:rPr lang="en-US" dirty="0" smtClean="0"/>
              <a:t>Design Stage: Existing Data</a:t>
            </a:r>
            <a:endParaRPr lang="en" dirty="0"/>
          </a:p>
        </p:txBody>
      </p:sp>
      <p:sp>
        <p:nvSpPr>
          <p:cNvPr id="5" name="Shape 84"/>
          <p:cNvSpPr txBox="1"/>
          <p:nvPr/>
        </p:nvSpPr>
        <p:spPr>
          <a:xfrm>
            <a:off x="842900" y="1417650"/>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Given that the data was already been collected, the following steps outline an approach to causal inference using the existing GSS data</a:t>
            </a:r>
          </a:p>
        </p:txBody>
      </p:sp>
      <p:sp>
        <p:nvSpPr>
          <p:cNvPr id="10" name="Shape 137"/>
          <p:cNvSpPr txBox="1">
            <a:spLocks/>
          </p:cNvSpPr>
          <p:nvPr/>
        </p:nvSpPr>
        <p:spPr>
          <a:xfrm>
            <a:off x="2383600" y="2079037"/>
            <a:ext cx="4711700" cy="42705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77480"/>
              </a:buClr>
              <a:buSzPct val="100000"/>
              <a:buFont typeface="Lato"/>
              <a:buChar char="▷"/>
              <a:defRPr sz="3000" b="0" i="0" u="none" strike="noStrike" cap="none">
                <a:solidFill>
                  <a:srgbClr val="677480"/>
                </a:solidFill>
                <a:latin typeface="Lato"/>
                <a:ea typeface="Lato"/>
                <a:cs typeface="Lato"/>
                <a:sym typeface="Lato"/>
              </a:defRPr>
            </a:lvl1pPr>
            <a:lvl2pPr marR="0" lvl="1"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2pPr>
            <a:lvl3pPr marR="0" lvl="2"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3pPr>
            <a:lvl4pPr marR="0" lvl="3"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4pPr>
            <a:lvl5pPr marR="0" lvl="4"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5pPr>
            <a:lvl6pPr marR="0" lvl="5"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6pPr>
            <a:lvl7pPr marR="0" lvl="6"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7pPr>
            <a:lvl8pPr marR="0" lvl="7"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8pPr>
            <a:lvl9pPr marR="0" lvl="8"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9pPr>
          </a:lstStyle>
          <a:p>
            <a:pPr algn="ctr">
              <a:buFont typeface="Lato"/>
              <a:buNone/>
            </a:pPr>
            <a:r>
              <a:rPr lang="en-US" sz="2000" b="1" dirty="0" smtClean="0"/>
              <a:t>Cluster-Level Balance</a:t>
            </a:r>
          </a:p>
        </p:txBody>
      </p:sp>
      <p:graphicFrame>
        <p:nvGraphicFramePr>
          <p:cNvPr id="3" name="Oggetto 2"/>
          <p:cNvGraphicFramePr>
            <a:graphicFrameLocks noChangeAspect="1"/>
          </p:cNvGraphicFramePr>
          <p:nvPr>
            <p:extLst>
              <p:ext uri="{D42A27DB-BD31-4B8C-83A1-F6EECF244321}">
                <p14:modId xmlns:p14="http://schemas.microsoft.com/office/powerpoint/2010/main" val="4033385831"/>
              </p:ext>
            </p:extLst>
          </p:nvPr>
        </p:nvGraphicFramePr>
        <p:xfrm>
          <a:off x="1524000" y="1397000"/>
          <a:ext cx="6096000" cy="4064000"/>
        </p:xfrm>
        <a:graphic>
          <a:graphicData uri="http://schemas.openxmlformats.org/presentationml/2006/ole">
            <mc:AlternateContent xmlns:mc="http://schemas.openxmlformats.org/markup-compatibility/2006">
              <mc:Choice xmlns:v="urn:schemas-microsoft-com:vml" Requires="v">
                <p:oleObj spid="_x0000_s1028" name="Acrobat Document" r:id="rId4" imgW="0" imgH="0" progId="AcroExch.Document.11">
                  <p:embed/>
                </p:oleObj>
              </mc:Choice>
              <mc:Fallback>
                <p:oleObj name="Acrobat Document" r:id="rId4" imgW="0" imgH="0" progId="AcroExch.Document.11">
                  <p:embed/>
                  <p:pic>
                    <p:nvPicPr>
                      <p:cNvPr id="0" name=""/>
                      <p:cNvPicPr/>
                      <p:nvPr/>
                    </p:nvPicPr>
                    <p:blipFill/>
                    <p:spPr>
                      <a:xfrm>
                        <a:off x="1524000" y="1397000"/>
                        <a:ext cx="6096000" cy="4064000"/>
                      </a:xfrm>
                      <a:prstGeom prst="rect">
                        <a:avLst/>
                      </a:prstGeom>
                    </p:spPr>
                  </p:pic>
                </p:oleObj>
              </mc:Fallback>
            </mc:AlternateContent>
          </a:graphicData>
        </a:graphic>
      </p:graphicFrame>
      <p:pic>
        <p:nvPicPr>
          <p:cNvPr id="12" name="Immagin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900" y="2719612"/>
            <a:ext cx="3657600" cy="3657600"/>
          </a:xfrm>
          <a:prstGeom prst="rect">
            <a:avLst/>
          </a:prstGeom>
          <a:ln>
            <a:solidFill>
              <a:schemeClr val="tx1"/>
            </a:solidFill>
          </a:ln>
        </p:spPr>
      </p:pic>
      <p:pic>
        <p:nvPicPr>
          <p:cNvPr id="13" name="Immagine 12"/>
          <p:cNvPicPr>
            <a:picLocks/>
          </p:cNvPicPr>
          <p:nvPr/>
        </p:nvPicPr>
        <p:blipFill>
          <a:blip r:embed="rId6">
            <a:extLst>
              <a:ext uri="{28A0092B-C50C-407E-A947-70E740481C1C}">
                <a14:useLocalDpi xmlns:a14="http://schemas.microsoft.com/office/drawing/2010/main" val="0"/>
              </a:ext>
            </a:extLst>
          </a:blip>
          <a:stretch>
            <a:fillRect/>
          </a:stretch>
        </p:blipFill>
        <p:spPr>
          <a:xfrm>
            <a:off x="4847407" y="2719612"/>
            <a:ext cx="3657600" cy="3657600"/>
          </a:xfrm>
          <a:prstGeom prst="rect">
            <a:avLst/>
          </a:prstGeom>
          <a:ln>
            <a:solidFill>
              <a:schemeClr val="tx1"/>
            </a:solidFill>
          </a:ln>
        </p:spPr>
      </p:pic>
    </p:spTree>
    <p:extLst>
      <p:ext uri="{BB962C8B-B14F-4D97-AF65-F5344CB8AC3E}">
        <p14:creationId xmlns:p14="http://schemas.microsoft.com/office/powerpoint/2010/main" val="26719165"/>
      </p:ext>
    </p:extLst>
  </p:cSld>
  <p:clrMapOvr>
    <a:masterClrMapping/>
  </p:clrMapOvr>
  <p:transition spd="slow">
    <p:cu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ctrTitle"/>
          </p:nvPr>
        </p:nvSpPr>
        <p:spPr>
          <a:xfrm>
            <a:off x="685800" y="2111123"/>
            <a:ext cx="7772400" cy="1546500"/>
          </a:xfrm>
          <a:prstGeom prst="rect">
            <a:avLst/>
          </a:prstGeom>
        </p:spPr>
        <p:txBody>
          <a:bodyPr lIns="91425" tIns="91425" rIns="91425" bIns="91425" anchor="b" anchorCtr="0">
            <a:noAutofit/>
          </a:bodyPr>
          <a:lstStyle/>
          <a:p>
            <a:pPr lvl="0" rtl="0">
              <a:spcBef>
                <a:spcPts val="0"/>
              </a:spcBef>
              <a:buNone/>
            </a:pPr>
            <a:r>
              <a:rPr lang="en-US" dirty="0" smtClean="0"/>
              <a:t>Analysis Stage</a:t>
            </a:r>
            <a:endParaRPr lang="en" dirty="0"/>
          </a:p>
        </p:txBody>
      </p:sp>
    </p:spTree>
    <p:extLst>
      <p:ext uri="{BB962C8B-B14F-4D97-AF65-F5344CB8AC3E}">
        <p14:creationId xmlns:p14="http://schemas.microsoft.com/office/powerpoint/2010/main" val="1573052181"/>
      </p:ext>
    </p:extLst>
  </p:cSld>
  <p:clrMapOvr>
    <a:masterClrMapping/>
  </p:clrMapOvr>
  <p:transition spd="slow">
    <p:cu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42900" y="274650"/>
            <a:ext cx="6462600" cy="1143000"/>
          </a:xfrm>
          <a:prstGeom prst="rect">
            <a:avLst/>
          </a:prstGeom>
        </p:spPr>
        <p:txBody>
          <a:bodyPr lIns="91425" tIns="91425" rIns="91425" bIns="91425" anchor="b" anchorCtr="0">
            <a:noAutofit/>
          </a:bodyPr>
          <a:lstStyle/>
          <a:p>
            <a:pPr lvl="0">
              <a:spcBef>
                <a:spcPts val="0"/>
              </a:spcBef>
              <a:buNone/>
            </a:pPr>
            <a:r>
              <a:rPr lang="en-US" dirty="0" smtClean="0"/>
              <a:t>Analysis Stage</a:t>
            </a:r>
            <a:endParaRPr lang="en" dirty="0"/>
          </a:p>
        </p:txBody>
      </p:sp>
      <p:sp>
        <p:nvSpPr>
          <p:cNvPr id="5" name="Shape 84"/>
          <p:cNvSpPr txBox="1"/>
          <p:nvPr/>
        </p:nvSpPr>
        <p:spPr>
          <a:xfrm>
            <a:off x="842900" y="1417650"/>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Once the units have been assigned to the appropriate subgroups, analysis to determine the causal effects of educational levels on extremity can begin</a:t>
            </a:r>
          </a:p>
        </p:txBody>
      </p:sp>
      <p:sp>
        <p:nvSpPr>
          <p:cNvPr id="10" name="Shape 137"/>
          <p:cNvSpPr txBox="1">
            <a:spLocks/>
          </p:cNvSpPr>
          <p:nvPr/>
        </p:nvSpPr>
        <p:spPr>
          <a:xfrm>
            <a:off x="2476500" y="2292562"/>
            <a:ext cx="4711700" cy="42705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77480"/>
              </a:buClr>
              <a:buSzPct val="100000"/>
              <a:buFont typeface="Lato"/>
              <a:buChar char="▷"/>
              <a:defRPr sz="3000" b="0" i="0" u="none" strike="noStrike" cap="none">
                <a:solidFill>
                  <a:srgbClr val="677480"/>
                </a:solidFill>
                <a:latin typeface="Lato"/>
                <a:ea typeface="Lato"/>
                <a:cs typeface="Lato"/>
                <a:sym typeface="Lato"/>
              </a:defRPr>
            </a:lvl1pPr>
            <a:lvl2pPr marR="0" lvl="1"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2pPr>
            <a:lvl3pPr marR="0" lvl="2"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3pPr>
            <a:lvl4pPr marR="0" lvl="3"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4pPr>
            <a:lvl5pPr marR="0" lvl="4"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5pPr>
            <a:lvl6pPr marR="0" lvl="5"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6pPr>
            <a:lvl7pPr marR="0" lvl="6"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7pPr>
            <a:lvl8pPr marR="0" lvl="7"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8pPr>
            <a:lvl9pPr marR="0" lvl="8"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9pPr>
          </a:lstStyle>
          <a:p>
            <a:pPr algn="ctr">
              <a:buFont typeface="Lato"/>
              <a:buNone/>
            </a:pPr>
            <a:r>
              <a:rPr lang="en-US" sz="2000" b="1" dirty="0" smtClean="0"/>
              <a:t>Causal </a:t>
            </a:r>
            <a:r>
              <a:rPr lang="en-US" sz="2000" b="1" dirty="0" err="1" smtClean="0"/>
              <a:t>Estimands</a:t>
            </a:r>
            <a:endParaRPr lang="en-US" sz="2000" b="1" dirty="0" smtClean="0"/>
          </a:p>
        </p:txBody>
      </p:sp>
      <p:sp>
        <p:nvSpPr>
          <p:cNvPr id="7" name="Shape 112"/>
          <p:cNvSpPr txBox="1">
            <a:spLocks noGrp="1"/>
          </p:cNvSpPr>
          <p:nvPr>
            <p:ph type="body" idx="1"/>
          </p:nvPr>
        </p:nvSpPr>
        <p:spPr>
          <a:xfrm>
            <a:off x="486144" y="2671041"/>
            <a:ext cx="8408474" cy="3626896"/>
          </a:xfrm>
          <a:prstGeom prst="rect">
            <a:avLst/>
          </a:prstGeom>
        </p:spPr>
        <p:txBody>
          <a:bodyPr lIns="91425" tIns="91425" rIns="91425" bIns="91425" anchor="t" anchorCtr="0">
            <a:noAutofit/>
          </a:bodyPr>
          <a:lstStyle/>
          <a:p>
            <a:pPr marL="228600" lvl="0" rtl="0">
              <a:spcBef>
                <a:spcPts val="0"/>
              </a:spcBef>
              <a:spcAft>
                <a:spcPts val="600"/>
              </a:spcAft>
              <a:buNone/>
            </a:pPr>
            <a:r>
              <a:rPr lang="en-US" sz="2000" dirty="0" smtClean="0"/>
              <a:t>To calculate the causal </a:t>
            </a:r>
            <a:r>
              <a:rPr lang="en-US" sz="2000" dirty="0" err="1" smtClean="0"/>
              <a:t>estimands</a:t>
            </a:r>
            <a:r>
              <a:rPr lang="en-US" sz="2000" dirty="0" smtClean="0"/>
              <a:t> for the respective treatment effects, we implemented a tiered approach:</a:t>
            </a:r>
          </a:p>
          <a:p>
            <a:pPr marL="457200" lvl="0" indent="-228600" rtl="0">
              <a:spcBef>
                <a:spcPts val="0"/>
              </a:spcBef>
              <a:spcAft>
                <a:spcPts val="600"/>
              </a:spcAft>
            </a:pPr>
            <a:r>
              <a:rPr lang="en-US" sz="2000" b="1" i="1" dirty="0" smtClean="0"/>
              <a:t>Within-Cluster Average Treatment Effect:</a:t>
            </a:r>
          </a:p>
          <a:p>
            <a:pPr marL="457200" lvl="0" indent="-228600" rtl="0">
              <a:spcBef>
                <a:spcPts val="0"/>
              </a:spcBef>
              <a:spcAft>
                <a:spcPts val="600"/>
              </a:spcAft>
            </a:pPr>
            <a:endParaRPr lang="en-US" sz="2000" b="1" i="1" dirty="0" smtClean="0"/>
          </a:p>
          <a:p>
            <a:pPr marL="457200" lvl="0" indent="-228600" rtl="0">
              <a:spcBef>
                <a:spcPts val="0"/>
              </a:spcBef>
              <a:spcAft>
                <a:spcPts val="600"/>
              </a:spcAft>
            </a:pPr>
            <a:endParaRPr lang="en-US" sz="2000" b="1" i="1" dirty="0"/>
          </a:p>
          <a:p>
            <a:pPr marL="457200" lvl="0" indent="-228600" rtl="0">
              <a:spcBef>
                <a:spcPts val="0"/>
              </a:spcBef>
              <a:spcAft>
                <a:spcPts val="600"/>
              </a:spcAft>
            </a:pPr>
            <a:endParaRPr lang="en-US" sz="2000" b="1" i="1" dirty="0" smtClean="0"/>
          </a:p>
          <a:p>
            <a:pPr marL="514350" lvl="1" indent="-285750">
              <a:spcAft>
                <a:spcPts val="600"/>
              </a:spcAft>
              <a:buFontTx/>
              <a:buChar char="-"/>
            </a:pPr>
            <a:endParaRPr lang="en-US" sz="100" dirty="0"/>
          </a:p>
          <a:p>
            <a:pPr marL="457200" lvl="0" indent="-228600" rtl="0">
              <a:spcBef>
                <a:spcPts val="0"/>
              </a:spcBef>
              <a:spcAft>
                <a:spcPts val="600"/>
              </a:spcAft>
            </a:pPr>
            <a:r>
              <a:rPr lang="en-US" sz="2000" b="1" i="1" dirty="0" smtClean="0"/>
              <a:t>Global Treatment Effect through Weighted Averages Across Clusters:</a:t>
            </a:r>
          </a:p>
          <a:p>
            <a:pPr marL="457200" lvl="1" indent="-228600">
              <a:spcAft>
                <a:spcPts val="600"/>
              </a:spcAft>
            </a:pPr>
            <a:endParaRPr lang="en-US" sz="1400" dirty="0" smtClean="0"/>
          </a:p>
        </p:txBody>
      </p:sp>
      <p:pic>
        <p:nvPicPr>
          <p:cNvPr id="3" name="Picture 2"/>
          <p:cNvPicPr>
            <a:picLocks noChangeAspect="1"/>
          </p:cNvPicPr>
          <p:nvPr/>
        </p:nvPicPr>
        <p:blipFill>
          <a:blip r:embed="rId3"/>
          <a:stretch>
            <a:fillRect/>
          </a:stretch>
        </p:blipFill>
        <p:spPr>
          <a:xfrm>
            <a:off x="1208808" y="3766611"/>
            <a:ext cx="3123793" cy="874662"/>
          </a:xfrm>
          <a:prstGeom prst="rect">
            <a:avLst/>
          </a:prstGeom>
        </p:spPr>
      </p:pic>
      <p:pic>
        <p:nvPicPr>
          <p:cNvPr id="4" name="Picture 3"/>
          <p:cNvPicPr>
            <a:picLocks noChangeAspect="1"/>
          </p:cNvPicPr>
          <p:nvPr/>
        </p:nvPicPr>
        <p:blipFill>
          <a:blip r:embed="rId4"/>
          <a:stretch>
            <a:fillRect/>
          </a:stretch>
        </p:blipFill>
        <p:spPr>
          <a:xfrm>
            <a:off x="4482557" y="3793440"/>
            <a:ext cx="4239165" cy="847833"/>
          </a:xfrm>
          <a:prstGeom prst="rect">
            <a:avLst/>
          </a:prstGeom>
        </p:spPr>
      </p:pic>
      <p:pic>
        <p:nvPicPr>
          <p:cNvPr id="6" name="Picture 5"/>
          <p:cNvPicPr>
            <a:picLocks noChangeAspect="1"/>
          </p:cNvPicPr>
          <p:nvPr/>
        </p:nvPicPr>
        <p:blipFill>
          <a:blip r:embed="rId5"/>
          <a:stretch>
            <a:fillRect/>
          </a:stretch>
        </p:blipFill>
        <p:spPr>
          <a:xfrm>
            <a:off x="1901546" y="5463793"/>
            <a:ext cx="2172654" cy="834144"/>
          </a:xfrm>
          <a:prstGeom prst="rect">
            <a:avLst/>
          </a:prstGeom>
        </p:spPr>
      </p:pic>
      <p:pic>
        <p:nvPicPr>
          <p:cNvPr id="8" name="Picture 7"/>
          <p:cNvPicPr>
            <a:picLocks noChangeAspect="1"/>
          </p:cNvPicPr>
          <p:nvPr/>
        </p:nvPicPr>
        <p:blipFill>
          <a:blip r:embed="rId6"/>
          <a:stretch>
            <a:fillRect/>
          </a:stretch>
        </p:blipFill>
        <p:spPr>
          <a:xfrm>
            <a:off x="4739450" y="5463793"/>
            <a:ext cx="2651620" cy="928067"/>
          </a:xfrm>
          <a:prstGeom prst="rect">
            <a:avLst/>
          </a:prstGeom>
        </p:spPr>
      </p:pic>
    </p:spTree>
    <p:extLst>
      <p:ext uri="{BB962C8B-B14F-4D97-AF65-F5344CB8AC3E}">
        <p14:creationId xmlns:p14="http://schemas.microsoft.com/office/powerpoint/2010/main" val="1019198488"/>
      </p:ext>
    </p:extLst>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4" name="Shape 84"/>
          <p:cNvSpPr txBox="1"/>
          <p:nvPr/>
        </p:nvSpPr>
        <p:spPr>
          <a:xfrm>
            <a:off x="943804" y="1407169"/>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Demonstrating an application of the concepts discussed during STAT-186</a:t>
            </a:r>
            <a:endParaRPr lang="en" sz="1800" b="1" dirty="0">
              <a:solidFill>
                <a:srgbClr val="677480"/>
              </a:solidFill>
              <a:latin typeface="Lato"/>
              <a:ea typeface="Lato"/>
              <a:cs typeface="Lato"/>
              <a:sym typeface="Lato"/>
            </a:endParaRPr>
          </a:p>
        </p:txBody>
      </p:sp>
      <p:sp>
        <p:nvSpPr>
          <p:cNvPr id="85" name="Shape 85"/>
          <p:cNvSpPr txBox="1"/>
          <p:nvPr/>
        </p:nvSpPr>
        <p:spPr>
          <a:xfrm>
            <a:off x="968856" y="2379945"/>
            <a:ext cx="3576300" cy="2725052"/>
          </a:xfrm>
          <a:prstGeom prst="rect">
            <a:avLst/>
          </a:prstGeom>
          <a:noFill/>
          <a:ln>
            <a:noFill/>
          </a:ln>
        </p:spPr>
        <p:txBody>
          <a:bodyPr lIns="91425" tIns="91425" rIns="91425" bIns="91425" anchor="t" anchorCtr="0">
            <a:noAutofit/>
          </a:bodyPr>
          <a:lstStyle/>
          <a:p>
            <a:pPr lvl="0" rtl="0">
              <a:spcBef>
                <a:spcPts val="600"/>
              </a:spcBef>
              <a:buNone/>
            </a:pPr>
            <a:r>
              <a:rPr lang="en-US" sz="1800" b="1" dirty="0" smtClean="0">
                <a:solidFill>
                  <a:srgbClr val="F20253"/>
                </a:solidFill>
                <a:latin typeface="Lato"/>
                <a:ea typeface="Lato"/>
                <a:cs typeface="Lato"/>
                <a:sym typeface="Lato"/>
              </a:rPr>
              <a:t>Critiquing the use of OLS methods on observational </a:t>
            </a:r>
            <a:r>
              <a:rPr lang="en-US" sz="1800" b="1" dirty="0">
                <a:solidFill>
                  <a:srgbClr val="F20253"/>
                </a:solidFill>
                <a:latin typeface="Lato"/>
                <a:ea typeface="Lato"/>
                <a:cs typeface="Lato"/>
                <a:sym typeface="Lato"/>
              </a:rPr>
              <a:t>d</a:t>
            </a:r>
            <a:r>
              <a:rPr lang="en-US" sz="1800" b="1" dirty="0" smtClean="0">
                <a:solidFill>
                  <a:srgbClr val="F20253"/>
                </a:solidFill>
                <a:latin typeface="Lato"/>
                <a:ea typeface="Lato"/>
                <a:cs typeface="Lato"/>
                <a:sym typeface="Lato"/>
              </a:rPr>
              <a:t>ata</a:t>
            </a:r>
            <a:endParaRPr lang="en" sz="1800" b="1" dirty="0">
              <a:solidFill>
                <a:srgbClr val="F20253"/>
              </a:solidFill>
              <a:latin typeface="Lato"/>
              <a:ea typeface="Lato"/>
              <a:cs typeface="Lato"/>
              <a:sym typeface="Lato"/>
            </a:endParaRPr>
          </a:p>
          <a:p>
            <a:pPr lvl="0" rtl="0">
              <a:spcBef>
                <a:spcPts val="600"/>
              </a:spcBef>
              <a:buNone/>
            </a:pPr>
            <a:r>
              <a:rPr lang="en-US" sz="1800" dirty="0" smtClean="0">
                <a:solidFill>
                  <a:srgbClr val="677480"/>
                </a:solidFill>
                <a:latin typeface="Lato"/>
                <a:ea typeface="Lato"/>
                <a:cs typeface="Lato"/>
                <a:sym typeface="Lato"/>
              </a:rPr>
              <a:t>Throughout this course, we have witnessed how the use of OLS may not be accurately gauging the true effect of treatments. </a:t>
            </a:r>
          </a:p>
          <a:p>
            <a:pPr lvl="0" rtl="0">
              <a:spcBef>
                <a:spcPts val="600"/>
              </a:spcBef>
              <a:buNone/>
            </a:pPr>
            <a:r>
              <a:rPr lang="en-US" sz="1800" dirty="0" smtClean="0">
                <a:solidFill>
                  <a:srgbClr val="677480"/>
                </a:solidFill>
                <a:latin typeface="Lato"/>
                <a:ea typeface="Lato"/>
                <a:cs typeface="Lato"/>
                <a:sym typeface="Lato"/>
              </a:rPr>
              <a:t>This project briefly highlights the primary drawbacks of OLS methods, particularly in observational studies.</a:t>
            </a:r>
            <a:endParaRPr lang="en" sz="1800" dirty="0">
              <a:solidFill>
                <a:srgbClr val="677480"/>
              </a:solidFill>
              <a:latin typeface="Lato"/>
              <a:ea typeface="Lato"/>
              <a:cs typeface="Lato"/>
              <a:sym typeface="Lato"/>
            </a:endParaRPr>
          </a:p>
        </p:txBody>
      </p:sp>
      <p:sp>
        <p:nvSpPr>
          <p:cNvPr id="86" name="Shape 86"/>
          <p:cNvSpPr txBox="1"/>
          <p:nvPr/>
        </p:nvSpPr>
        <p:spPr>
          <a:xfrm>
            <a:off x="5029206" y="2379945"/>
            <a:ext cx="3732599" cy="2725052"/>
          </a:xfrm>
          <a:prstGeom prst="rect">
            <a:avLst/>
          </a:prstGeom>
          <a:noFill/>
          <a:ln>
            <a:noFill/>
          </a:ln>
        </p:spPr>
        <p:txBody>
          <a:bodyPr lIns="91425" tIns="91425" rIns="91425" bIns="91425" anchor="t" anchorCtr="0">
            <a:noAutofit/>
          </a:bodyPr>
          <a:lstStyle/>
          <a:p>
            <a:pPr lvl="0" rtl="0">
              <a:spcBef>
                <a:spcPts val="600"/>
              </a:spcBef>
              <a:buNone/>
            </a:pPr>
            <a:r>
              <a:rPr lang="en-US" sz="1800" b="1" dirty="0" smtClean="0">
                <a:solidFill>
                  <a:srgbClr val="F20253"/>
                </a:solidFill>
                <a:latin typeface="Lato"/>
                <a:ea typeface="Lato"/>
                <a:cs typeface="Lato"/>
                <a:sym typeface="Lato"/>
              </a:rPr>
              <a:t>Structuring a Potential Outcomes framework and analysis plan for an existing research question</a:t>
            </a:r>
          </a:p>
          <a:p>
            <a:pPr lvl="0" rtl="0">
              <a:spcBef>
                <a:spcPts val="600"/>
              </a:spcBef>
              <a:buNone/>
            </a:pPr>
            <a:r>
              <a:rPr lang="en-US" sz="1800" dirty="0" smtClean="0">
                <a:solidFill>
                  <a:srgbClr val="677480"/>
                </a:solidFill>
                <a:latin typeface="Lato"/>
                <a:ea typeface="Lato"/>
                <a:cs typeface="Lato"/>
                <a:sym typeface="Lato"/>
              </a:rPr>
              <a:t>We provide an alternative design plan and a potential outcomes framework to analyze the given observational data.</a:t>
            </a:r>
          </a:p>
          <a:p>
            <a:pPr lvl="0" rtl="0">
              <a:spcBef>
                <a:spcPts val="600"/>
              </a:spcBef>
              <a:buNone/>
            </a:pPr>
            <a:r>
              <a:rPr lang="en-US" sz="1800" dirty="0" smtClean="0">
                <a:solidFill>
                  <a:srgbClr val="677480"/>
                </a:solidFill>
                <a:latin typeface="Lato"/>
                <a:ea typeface="Lato"/>
                <a:cs typeface="Lato"/>
                <a:sym typeface="Lato"/>
              </a:rPr>
              <a:t>This includes calculating propensity scores, achieving covariate balance and estimating causal effects</a:t>
            </a:r>
            <a:endParaRPr lang="en-US" sz="1800" dirty="0">
              <a:solidFill>
                <a:srgbClr val="677480"/>
              </a:solidFill>
              <a:latin typeface="Lato"/>
              <a:ea typeface="Lato"/>
              <a:cs typeface="Lato"/>
              <a:sym typeface="Lato"/>
            </a:endParaRPr>
          </a:p>
        </p:txBody>
      </p:sp>
      <p:sp>
        <p:nvSpPr>
          <p:cNvPr id="87" name="Shape 87"/>
          <p:cNvSpPr txBox="1"/>
          <p:nvPr/>
        </p:nvSpPr>
        <p:spPr>
          <a:xfrm>
            <a:off x="893549" y="5615023"/>
            <a:ext cx="7793100" cy="826499"/>
          </a:xfrm>
          <a:prstGeom prst="rect">
            <a:avLst/>
          </a:prstGeom>
          <a:noFill/>
          <a:ln>
            <a:noFill/>
          </a:ln>
        </p:spPr>
        <p:txBody>
          <a:bodyPr lIns="91425" tIns="91425" rIns="91425" bIns="91425" anchor="t" anchorCtr="0">
            <a:noAutofit/>
          </a:bodyPr>
          <a:lstStyle/>
          <a:p>
            <a:pPr lvl="0" algn="ctr" rtl="0">
              <a:spcBef>
                <a:spcPts val="1000"/>
              </a:spcBef>
              <a:spcAft>
                <a:spcPts val="1000"/>
              </a:spcAft>
              <a:buNone/>
            </a:pPr>
            <a:r>
              <a:rPr lang="en-US" sz="2000" dirty="0" smtClean="0">
                <a:solidFill>
                  <a:srgbClr val="677480"/>
                </a:solidFill>
                <a:latin typeface="Lato"/>
                <a:ea typeface="Lato"/>
                <a:cs typeface="Lato"/>
                <a:sym typeface="Lato"/>
              </a:rPr>
              <a:t>We achieve these goals through critical examination of a paper entitled “Education, Intelligence and </a:t>
            </a:r>
            <a:r>
              <a:rPr lang="en-US" sz="2000" smtClean="0">
                <a:solidFill>
                  <a:srgbClr val="677480"/>
                </a:solidFill>
                <a:latin typeface="Lato"/>
                <a:ea typeface="Lato"/>
                <a:cs typeface="Lato"/>
                <a:sym typeface="Lato"/>
              </a:rPr>
              <a:t>Attitude Extremity”</a:t>
            </a:r>
            <a:endParaRPr sz="2000" dirty="0">
              <a:solidFill>
                <a:srgbClr val="677480"/>
              </a:solidFill>
              <a:latin typeface="Lato"/>
              <a:ea typeface="Lato"/>
              <a:cs typeface="Lato"/>
              <a:sym typeface="Lato"/>
            </a:endParaRPr>
          </a:p>
        </p:txBody>
      </p:sp>
      <p:sp>
        <p:nvSpPr>
          <p:cNvPr id="2" name="Oval 1"/>
          <p:cNvSpPr/>
          <p:nvPr/>
        </p:nvSpPr>
        <p:spPr>
          <a:xfrm>
            <a:off x="438411" y="2392471"/>
            <a:ext cx="455289" cy="438411"/>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mtClean="0">
                <a:ln w="0"/>
                <a:solidFill>
                  <a:schemeClr val="accent1"/>
                </a:solidFill>
                <a:effectLst>
                  <a:outerShdw blurRad="38100" dist="25400" dir="5400000" algn="ctr" rotWithShape="0">
                    <a:srgbClr val="6E747A">
                      <a:alpha val="43000"/>
                    </a:srgbClr>
                  </a:outerShdw>
                </a:effectLst>
              </a:rPr>
              <a:t>1</a:t>
            </a:r>
            <a:endParaRPr lang="en-US" dirty="0">
              <a:ln w="0"/>
              <a:solidFill>
                <a:schemeClr val="accent1"/>
              </a:solidFill>
              <a:effectLst>
                <a:outerShdw blurRad="38100" dist="25400" dir="5400000" algn="ctr" rotWithShape="0">
                  <a:srgbClr val="6E747A">
                    <a:alpha val="43000"/>
                  </a:srgbClr>
                </a:outerShdw>
              </a:effectLst>
            </a:endParaRPr>
          </a:p>
        </p:txBody>
      </p:sp>
      <p:sp>
        <p:nvSpPr>
          <p:cNvPr id="8" name="Oval 7"/>
          <p:cNvSpPr/>
          <p:nvPr/>
        </p:nvSpPr>
        <p:spPr>
          <a:xfrm>
            <a:off x="4473709" y="2392471"/>
            <a:ext cx="455289" cy="438411"/>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ln w="0"/>
                <a:solidFill>
                  <a:schemeClr val="accent1"/>
                </a:solidFill>
                <a:effectLst>
                  <a:outerShdw blurRad="38100" dist="25400" dir="5400000" algn="ctr" rotWithShape="0">
                    <a:srgbClr val="6E747A">
                      <a:alpha val="43000"/>
                    </a:srgbClr>
                  </a:outerShdw>
                </a:effectLst>
              </a:rPr>
              <a:t>2</a:t>
            </a:r>
            <a:endParaRPr lang="en-US" dirty="0">
              <a:ln w="0"/>
              <a:solidFill>
                <a:schemeClr val="accent1"/>
              </a:solidFill>
              <a:effectLst>
                <a:outerShdw blurRad="38100" dist="25400" dir="5400000" algn="ctr" rotWithShape="0">
                  <a:srgbClr val="6E747A">
                    <a:alpha val="43000"/>
                  </a:srgbClr>
                </a:outerShdw>
              </a:effectLst>
            </a:endParaRPr>
          </a:p>
        </p:txBody>
      </p:sp>
      <p:sp>
        <p:nvSpPr>
          <p:cNvPr id="3" name="Title 2"/>
          <p:cNvSpPr>
            <a:spLocks noGrp="1"/>
          </p:cNvSpPr>
          <p:nvPr>
            <p:ph type="title"/>
          </p:nvPr>
        </p:nvSpPr>
        <p:spPr/>
        <p:txBody>
          <a:bodyPr/>
          <a:lstStyle/>
          <a:p>
            <a:r>
              <a:rPr lang="en-US" dirty="0" smtClean="0"/>
              <a:t>Today’s Goals</a:t>
            </a:r>
            <a:endParaRPr lang="en-US" dirty="0"/>
          </a:p>
        </p:txBody>
      </p:sp>
    </p:spTree>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42900" y="274650"/>
            <a:ext cx="6462600" cy="1143000"/>
          </a:xfrm>
          <a:prstGeom prst="rect">
            <a:avLst/>
          </a:prstGeom>
        </p:spPr>
        <p:txBody>
          <a:bodyPr lIns="91425" tIns="91425" rIns="91425" bIns="91425" anchor="b" anchorCtr="0">
            <a:noAutofit/>
          </a:bodyPr>
          <a:lstStyle/>
          <a:p>
            <a:pPr lvl="0">
              <a:spcBef>
                <a:spcPts val="0"/>
              </a:spcBef>
              <a:buNone/>
            </a:pPr>
            <a:r>
              <a:rPr lang="en-US" dirty="0" smtClean="0"/>
              <a:t>Analysis Stage</a:t>
            </a:r>
            <a:endParaRPr lang="en" dirty="0"/>
          </a:p>
        </p:txBody>
      </p:sp>
      <p:sp>
        <p:nvSpPr>
          <p:cNvPr id="5" name="Shape 84"/>
          <p:cNvSpPr txBox="1"/>
          <p:nvPr/>
        </p:nvSpPr>
        <p:spPr>
          <a:xfrm>
            <a:off x="842900" y="1417650"/>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Once the units have been assigned to the appropriate subgroups, analysis to determine the causal effects of educational levels on extremity can begin</a:t>
            </a:r>
          </a:p>
        </p:txBody>
      </p:sp>
      <p:sp>
        <p:nvSpPr>
          <p:cNvPr id="10" name="Shape 137"/>
          <p:cNvSpPr txBox="1">
            <a:spLocks/>
          </p:cNvSpPr>
          <p:nvPr/>
        </p:nvSpPr>
        <p:spPr>
          <a:xfrm>
            <a:off x="2476500" y="2292562"/>
            <a:ext cx="4711700" cy="42705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77480"/>
              </a:buClr>
              <a:buSzPct val="100000"/>
              <a:buFont typeface="Lato"/>
              <a:buChar char="▷"/>
              <a:defRPr sz="3000" b="0" i="0" u="none" strike="noStrike" cap="none">
                <a:solidFill>
                  <a:srgbClr val="677480"/>
                </a:solidFill>
                <a:latin typeface="Lato"/>
                <a:ea typeface="Lato"/>
                <a:cs typeface="Lato"/>
                <a:sym typeface="Lato"/>
              </a:defRPr>
            </a:lvl1pPr>
            <a:lvl2pPr marR="0" lvl="1"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2pPr>
            <a:lvl3pPr marR="0" lvl="2"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3pPr>
            <a:lvl4pPr marR="0" lvl="3"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4pPr>
            <a:lvl5pPr marR="0" lvl="4"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5pPr>
            <a:lvl6pPr marR="0" lvl="5"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6pPr>
            <a:lvl7pPr marR="0" lvl="6"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7pPr>
            <a:lvl8pPr marR="0" lvl="7"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8pPr>
            <a:lvl9pPr marR="0" lvl="8"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9pPr>
          </a:lstStyle>
          <a:p>
            <a:pPr algn="ctr">
              <a:buFont typeface="Lato"/>
              <a:buNone/>
            </a:pPr>
            <a:r>
              <a:rPr lang="en-US" sz="2000" b="1" dirty="0" smtClean="0"/>
              <a:t>Results</a:t>
            </a:r>
          </a:p>
        </p:txBody>
      </p:sp>
      <p:graphicFrame>
        <p:nvGraphicFramePr>
          <p:cNvPr id="12" name="Shape 172"/>
          <p:cNvGraphicFramePr/>
          <p:nvPr>
            <p:extLst>
              <p:ext uri="{D42A27DB-BD31-4B8C-83A1-F6EECF244321}">
                <p14:modId xmlns:p14="http://schemas.microsoft.com/office/powerpoint/2010/main" val="2125937368"/>
              </p:ext>
            </p:extLst>
          </p:nvPr>
        </p:nvGraphicFramePr>
        <p:xfrm>
          <a:off x="1713347" y="2912244"/>
          <a:ext cx="6045199" cy="3197610"/>
        </p:xfrm>
        <a:graphic>
          <a:graphicData uri="http://schemas.openxmlformats.org/drawingml/2006/table">
            <a:tbl>
              <a:tblPr>
                <a:noFill/>
                <a:tableStyleId>{7D4D3BE4-69CA-492D-958A-9D5723E0E32D}</a:tableStyleId>
              </a:tblPr>
              <a:tblGrid>
                <a:gridCol w="838653"/>
                <a:gridCol w="893349"/>
                <a:gridCol w="1130360"/>
                <a:gridCol w="1112128"/>
                <a:gridCol w="1109764"/>
                <a:gridCol w="960945"/>
              </a:tblGrid>
              <a:tr h="764519">
                <a:tc>
                  <a:txBody>
                    <a:bodyPr/>
                    <a:lstStyle/>
                    <a:p>
                      <a:pPr lvl="0">
                        <a:spcBef>
                          <a:spcPts val="0"/>
                        </a:spcBef>
                        <a:buNone/>
                      </a:pPr>
                      <a:endParaRPr dirty="0">
                        <a:solidFill>
                          <a:srgbClr val="2185C5"/>
                        </a:solidFill>
                        <a:latin typeface="Raleway"/>
                        <a:ea typeface="Raleway"/>
                        <a:cs typeface="Raleway"/>
                        <a:sym typeface="Raleway"/>
                      </a:endParaRPr>
                    </a:p>
                  </a:txBody>
                  <a:tcPr marL="91425" marR="91425" marT="91425" marB="91425" anchor="ctr">
                    <a:lnL w="76200"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dirty="0">
                        <a:solidFill>
                          <a:srgbClr val="2185C5"/>
                        </a:solidFill>
                        <a:latin typeface="Raleway"/>
                        <a:ea typeface="Raleway"/>
                        <a:cs typeface="Raleway"/>
                        <a:sym typeface="Raleway"/>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dirty="0">
                        <a:solidFill>
                          <a:srgbClr val="2185C5"/>
                        </a:solidFill>
                        <a:latin typeface="Raleway"/>
                        <a:ea typeface="Raleway"/>
                        <a:cs typeface="Raleway"/>
                        <a:sym typeface="Raleway"/>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dirty="0">
                        <a:solidFill>
                          <a:srgbClr val="2185C5"/>
                        </a:solidFill>
                        <a:latin typeface="Raleway"/>
                        <a:ea typeface="Raleway"/>
                        <a:cs typeface="Raleway"/>
                        <a:sym typeface="Raleway"/>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dirty="0">
                        <a:solidFill>
                          <a:srgbClr val="2185C5"/>
                        </a:solidFill>
                        <a:latin typeface="Raleway"/>
                        <a:ea typeface="Raleway"/>
                        <a:cs typeface="Raleway"/>
                        <a:sym typeface="Raleway"/>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a:spcBef>
                          <a:spcPts val="0"/>
                        </a:spcBef>
                        <a:buNone/>
                      </a:pPr>
                      <a:endParaRPr lang="en" dirty="0">
                        <a:solidFill>
                          <a:srgbClr val="2185C5"/>
                        </a:solidFill>
                        <a:latin typeface="Raleway"/>
                        <a:ea typeface="Raleway"/>
                        <a:cs typeface="Raleway"/>
                        <a:sym typeface="Raleway"/>
                      </a:endParaRPr>
                    </a:p>
                  </a:txBody>
                  <a:tcPr marL="91425" marR="91425" marT="91425" marB="91425" anchor="ctr">
                    <a:lnL w="9525" cap="flat" cmpd="sng">
                      <a:solidFill>
                        <a:srgbClr val="2185C5">
                          <a:alpha val="0"/>
                        </a:srgbClr>
                      </a:solidFill>
                      <a:prstDash val="solid"/>
                      <a:round/>
                      <a:headEnd type="none" w="med" len="med"/>
                      <a:tailEnd type="none" w="med" len="med"/>
                    </a:lnL>
                    <a:lnR w="76200" cap="flat" cmpd="sng">
                      <a:solidFill>
                        <a:srgbClr val="2185C5">
                          <a:alpha val="0"/>
                        </a:srgbClr>
                      </a:solidFill>
                      <a:prstDash val="solid"/>
                      <a:round/>
                      <a:headEnd type="none" w="med" len="med"/>
                      <a:tailEnd type="none" w="med" len="med"/>
                    </a:lnR>
                    <a:lnT w="76200" cap="flat" cmpd="sng">
                      <a:solidFill>
                        <a:srgbClr val="2185C5"/>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r>
              <a:tr h="764519">
                <a:tc>
                  <a:txBody>
                    <a:bodyPr/>
                    <a:lstStyle/>
                    <a:p>
                      <a:pPr lvl="0" algn="r">
                        <a:spcBef>
                          <a:spcPts val="0"/>
                        </a:spcBef>
                        <a:buNone/>
                      </a:pPr>
                      <a:endParaRPr lang="en" dirty="0">
                        <a:solidFill>
                          <a:srgbClr val="2185C5"/>
                        </a:solidFill>
                        <a:latin typeface="Raleway"/>
                        <a:ea typeface="Raleway"/>
                        <a:cs typeface="Raleway"/>
                        <a:sym typeface="Raleway"/>
                      </a:endParaRPr>
                    </a:p>
                  </a:txBody>
                  <a:tcPr marL="91425" marR="91425" marT="91425" marB="91425" anchor="ctr">
                    <a:lnL w="76200"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76200" cap="flat" cmpd="sng">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r>
              <a:tr h="547596">
                <a:tc>
                  <a:txBody>
                    <a:bodyPr/>
                    <a:lstStyle/>
                    <a:p>
                      <a:pPr lvl="0" algn="r">
                        <a:spcBef>
                          <a:spcPts val="0"/>
                        </a:spcBef>
                        <a:buNone/>
                      </a:pPr>
                      <a:endParaRPr lang="en" dirty="0">
                        <a:solidFill>
                          <a:srgbClr val="2185C5"/>
                        </a:solidFill>
                        <a:latin typeface="Raleway"/>
                        <a:ea typeface="Raleway"/>
                        <a:cs typeface="Raleway"/>
                        <a:sym typeface="Raleway"/>
                      </a:endParaRPr>
                    </a:p>
                  </a:txBody>
                  <a:tcPr marL="91425" marR="91425" marT="91425" marB="91425" anchor="ctr">
                    <a:lnL w="76200"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solidFill>
                        <a:srgbClr val="7ECEFD"/>
                      </a:solidFill>
                      <a:prstDash val="solid"/>
                      <a:round/>
                      <a:headEnd type="none" w="med" len="med"/>
                      <a:tailEnd type="none" w="med" len="med"/>
                    </a:lnB>
                  </a:tcPr>
                </a:tc>
                <a:tc>
                  <a:txBody>
                    <a:bodyPr/>
                    <a:lstStyle/>
                    <a:p>
                      <a:pPr lvl="0" algn="ctr">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76200" cap="flat" cmpd="sng">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r>
              <a:tr h="547596">
                <a:tc>
                  <a:txBody>
                    <a:bodyPr/>
                    <a:lstStyle/>
                    <a:p>
                      <a:pPr lvl="0" algn="r" rtl="0">
                        <a:spcBef>
                          <a:spcPts val="0"/>
                        </a:spcBef>
                        <a:buNone/>
                      </a:pPr>
                      <a:endParaRPr lang="en" dirty="0">
                        <a:solidFill>
                          <a:srgbClr val="2185C5"/>
                        </a:solidFill>
                        <a:latin typeface="Raleway"/>
                        <a:ea typeface="Raleway"/>
                        <a:cs typeface="Raleway"/>
                        <a:sym typeface="Raleway"/>
                      </a:endParaRPr>
                    </a:p>
                  </a:txBody>
                  <a:tcPr marL="91425" marR="91425" marT="91425" marB="91425" anchor="ctr">
                    <a:lnL w="76200"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rtl="0">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rtl="0">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rtl="0">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rtl="0">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c>
                  <a:txBody>
                    <a:bodyPr/>
                    <a:lstStyle/>
                    <a:p>
                      <a:pPr lvl="0" algn="ctr" rtl="0">
                        <a:spcBef>
                          <a:spcPts val="0"/>
                        </a:spcBef>
                        <a:buNone/>
                      </a:pPr>
                      <a:endParaRPr lang="en" sz="1400" b="1" dirty="0">
                        <a:solidFill>
                          <a:srgbClr val="677480"/>
                        </a:solidFill>
                        <a:latin typeface="Lato"/>
                        <a:ea typeface="Lato"/>
                        <a:cs typeface="Lato"/>
                        <a:sym typeface="Lato"/>
                      </a:endParaRPr>
                    </a:p>
                  </a:txBody>
                  <a:tcPr marL="91425" marR="91425" marT="91425" marB="91425" anchor="ctr">
                    <a:lnL w="9525" cap="flat" cmpd="sng">
                      <a:solidFill>
                        <a:srgbClr val="2185C5">
                          <a:alpha val="0"/>
                        </a:srgbClr>
                      </a:solidFill>
                      <a:prstDash val="solid"/>
                      <a:round/>
                      <a:headEnd type="none" w="med" len="med"/>
                      <a:tailEnd type="none" w="med" len="med"/>
                    </a:lnL>
                    <a:lnR w="76200" cap="flat" cmpd="sng">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9525" cap="flat" cmpd="sng" algn="ctr">
                      <a:solidFill>
                        <a:srgbClr val="7ECEFD"/>
                      </a:solidFill>
                      <a:prstDash val="solid"/>
                      <a:round/>
                      <a:headEnd type="none" w="med" len="med"/>
                      <a:tailEnd type="none" w="med" len="med"/>
                    </a:lnB>
                  </a:tcPr>
                </a:tc>
              </a:tr>
              <a:tr h="573380">
                <a:tc>
                  <a:txBody>
                    <a:bodyPr/>
                    <a:lstStyle/>
                    <a:p>
                      <a:pPr lvl="0" algn="r" rtl="0">
                        <a:spcBef>
                          <a:spcPts val="0"/>
                        </a:spcBef>
                        <a:buNone/>
                      </a:pPr>
                      <a:endParaRPr lang="en" dirty="0">
                        <a:solidFill>
                          <a:srgbClr val="2185C5"/>
                        </a:solidFill>
                        <a:latin typeface="Raleway"/>
                        <a:ea typeface="Raleway"/>
                        <a:cs typeface="Raleway"/>
                        <a:sym typeface="Raleway"/>
                      </a:endParaRPr>
                    </a:p>
                  </a:txBody>
                  <a:tcPr marL="91425" marR="91425" marT="91425" marB="91425" anchor="ctr">
                    <a:lnL w="76200" cap="flat" cmpd="sng">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c>
                  <a:txBody>
                    <a:bodyPr/>
                    <a:lstStyle/>
                    <a:p>
                      <a:pPr lvl="0" algn="ctr" rtl="0">
                        <a:spcBef>
                          <a:spcPts val="0"/>
                        </a:spcBef>
                        <a:buNone/>
                      </a:pPr>
                      <a:endParaRPr lang="en" sz="1800" b="1" dirty="0">
                        <a:solidFill>
                          <a:srgbClr val="677480"/>
                        </a:solidFill>
                        <a:latin typeface="Lato"/>
                        <a:ea typeface="Lato"/>
                        <a:cs typeface="Lato"/>
                        <a:sym typeface="Lato"/>
                      </a:endParaRPr>
                    </a:p>
                  </a:txBody>
                  <a:tcPr marL="91425" marR="91425" marT="91425" marB="91425" anchor="ctr">
                    <a:lnL w="9525" cap="flat" cmpd="sng" algn="ctr">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c>
                  <a:txBody>
                    <a:bodyPr/>
                    <a:lstStyle/>
                    <a:p>
                      <a:pPr lvl="0" algn="ctr" rtl="0">
                        <a:spcBef>
                          <a:spcPts val="0"/>
                        </a:spcBef>
                        <a:buNone/>
                      </a:pPr>
                      <a:endParaRPr lang="en" sz="1800" b="1" dirty="0">
                        <a:solidFill>
                          <a:srgbClr val="677480"/>
                        </a:solidFill>
                        <a:latin typeface="Lato"/>
                        <a:ea typeface="Lato"/>
                        <a:cs typeface="Lato"/>
                        <a:sym typeface="Lato"/>
                      </a:endParaRPr>
                    </a:p>
                  </a:txBody>
                  <a:tcPr marL="91425" marR="91425" marT="91425" marB="91425" anchor="ctr">
                    <a:lnL w="9525" cap="flat" cmpd="sng" algn="ctr">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c>
                  <a:txBody>
                    <a:bodyPr/>
                    <a:lstStyle/>
                    <a:p>
                      <a:pPr lvl="0" algn="ctr" rtl="0">
                        <a:spcBef>
                          <a:spcPts val="0"/>
                        </a:spcBef>
                        <a:buNone/>
                      </a:pPr>
                      <a:endParaRPr lang="en" sz="1800" b="1" dirty="0">
                        <a:solidFill>
                          <a:srgbClr val="677480"/>
                        </a:solidFill>
                        <a:latin typeface="Lato"/>
                        <a:ea typeface="Lato"/>
                        <a:cs typeface="Lato"/>
                        <a:sym typeface="Lato"/>
                      </a:endParaRPr>
                    </a:p>
                  </a:txBody>
                  <a:tcPr marL="91425" marR="91425" marT="91425" marB="91425" anchor="ctr">
                    <a:lnL w="9525" cap="flat" cmpd="sng" algn="ctr">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c>
                  <a:txBody>
                    <a:bodyPr/>
                    <a:lstStyle/>
                    <a:p>
                      <a:pPr lvl="0" algn="ctr" rtl="0">
                        <a:spcBef>
                          <a:spcPts val="0"/>
                        </a:spcBef>
                        <a:buNone/>
                      </a:pPr>
                      <a:endParaRPr lang="en" sz="1800" b="1" dirty="0">
                        <a:solidFill>
                          <a:srgbClr val="677480"/>
                        </a:solidFill>
                        <a:latin typeface="Lato"/>
                        <a:ea typeface="Lato"/>
                        <a:cs typeface="Lato"/>
                        <a:sym typeface="Lato"/>
                      </a:endParaRPr>
                    </a:p>
                  </a:txBody>
                  <a:tcPr marL="91425" marR="91425" marT="91425" marB="91425" anchor="ctr">
                    <a:lnL w="9525" cap="flat" cmpd="sng" algn="ctr">
                      <a:solidFill>
                        <a:srgbClr val="2185C5">
                          <a:alpha val="0"/>
                        </a:srgbClr>
                      </a:solidFill>
                      <a:prstDash val="solid"/>
                      <a:round/>
                      <a:headEnd type="none" w="med" len="med"/>
                      <a:tailEnd type="none" w="med" len="med"/>
                    </a:lnL>
                    <a:lnR w="9525" cap="flat" cmpd="sng" algn="ctr">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c>
                  <a:txBody>
                    <a:bodyPr/>
                    <a:lstStyle/>
                    <a:p>
                      <a:pPr lvl="0" algn="ctr" rtl="0">
                        <a:spcBef>
                          <a:spcPts val="0"/>
                        </a:spcBef>
                        <a:buNone/>
                      </a:pPr>
                      <a:endParaRPr lang="en" sz="1800" b="1" dirty="0">
                        <a:solidFill>
                          <a:srgbClr val="677480"/>
                        </a:solidFill>
                        <a:latin typeface="Lato"/>
                        <a:ea typeface="Lato"/>
                        <a:cs typeface="Lato"/>
                        <a:sym typeface="Lato"/>
                      </a:endParaRPr>
                    </a:p>
                  </a:txBody>
                  <a:tcPr marL="91425" marR="91425" marT="91425" marB="91425" anchor="ctr">
                    <a:lnL w="9525" cap="flat" cmpd="sng" algn="ctr">
                      <a:solidFill>
                        <a:srgbClr val="2185C5">
                          <a:alpha val="0"/>
                        </a:srgbClr>
                      </a:solidFill>
                      <a:prstDash val="solid"/>
                      <a:round/>
                      <a:headEnd type="none" w="med" len="med"/>
                      <a:tailEnd type="none" w="med" len="med"/>
                    </a:lnL>
                    <a:lnR w="76200" cap="flat" cmpd="sng">
                      <a:solidFill>
                        <a:srgbClr val="2185C5">
                          <a:alpha val="0"/>
                        </a:srgbClr>
                      </a:solidFill>
                      <a:prstDash val="solid"/>
                      <a:round/>
                      <a:headEnd type="none" w="med" len="med"/>
                      <a:tailEnd type="none" w="med" len="med"/>
                    </a:lnR>
                    <a:lnT w="9525" cap="flat" cmpd="sng" algn="ctr">
                      <a:solidFill>
                        <a:srgbClr val="7ECEFD"/>
                      </a:solidFill>
                      <a:prstDash val="solid"/>
                      <a:round/>
                      <a:headEnd type="none" w="med" len="med"/>
                      <a:tailEnd type="none" w="med" len="med"/>
                    </a:lnT>
                    <a:lnB w="76200" cap="flat" cmpd="sng">
                      <a:solidFill>
                        <a:srgbClr val="2185C5"/>
                      </a:solidFill>
                      <a:prstDash val="solid"/>
                      <a:round/>
                      <a:headEnd type="none" w="med" len="med"/>
                      <a:tailEnd type="none" w="med" len="med"/>
                    </a:lnB>
                  </a:tcPr>
                </a:tc>
              </a:tr>
            </a:tbl>
          </a:graphicData>
        </a:graphic>
      </p:graphicFrame>
      <p:sp>
        <p:nvSpPr>
          <p:cNvPr id="11" name="Rectangle 10"/>
          <p:cNvSpPr/>
          <p:nvPr/>
        </p:nvSpPr>
        <p:spPr>
          <a:xfrm rot="20190992">
            <a:off x="1872564" y="4051950"/>
            <a:ext cx="6026727" cy="9472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RESULTS SUMMARY</a:t>
            </a:r>
            <a:endParaRPr lang="en-US" dirty="0"/>
          </a:p>
        </p:txBody>
      </p:sp>
    </p:spTree>
    <p:extLst>
      <p:ext uri="{BB962C8B-B14F-4D97-AF65-F5344CB8AC3E}">
        <p14:creationId xmlns:p14="http://schemas.microsoft.com/office/powerpoint/2010/main" val="136241686"/>
      </p:ext>
    </p:extLst>
  </p:cSld>
  <p:clrMapOvr>
    <a:masterClrMapping/>
  </p:clrMapOvr>
  <p:transition spd="slow">
    <p:cu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656912466"/>
              </p:ext>
            </p:extLst>
          </p:nvPr>
        </p:nvGraphicFramePr>
        <p:xfrm>
          <a:off x="1691450" y="2719612"/>
          <a:ext cx="6096000" cy="4064000"/>
        </p:xfrm>
        <a:graphic>
          <a:graphicData uri="http://schemas.openxmlformats.org/drawingml/2006/chart">
            <c:chart xmlns:c="http://schemas.openxmlformats.org/drawingml/2006/chart" xmlns:r="http://schemas.openxmlformats.org/officeDocument/2006/relationships" r:id="rId3"/>
          </a:graphicData>
        </a:graphic>
      </p:graphicFrame>
      <p:sp>
        <p:nvSpPr>
          <p:cNvPr id="111" name="Shape 111"/>
          <p:cNvSpPr txBox="1">
            <a:spLocks noGrp="1"/>
          </p:cNvSpPr>
          <p:nvPr>
            <p:ph type="title"/>
          </p:nvPr>
        </p:nvSpPr>
        <p:spPr>
          <a:xfrm>
            <a:off x="842900" y="274650"/>
            <a:ext cx="6462600" cy="1143000"/>
          </a:xfrm>
          <a:prstGeom prst="rect">
            <a:avLst/>
          </a:prstGeom>
        </p:spPr>
        <p:txBody>
          <a:bodyPr lIns="91425" tIns="91425" rIns="91425" bIns="91425" anchor="b" anchorCtr="0">
            <a:noAutofit/>
          </a:bodyPr>
          <a:lstStyle/>
          <a:p>
            <a:pPr lvl="0">
              <a:spcBef>
                <a:spcPts val="0"/>
              </a:spcBef>
              <a:buNone/>
            </a:pPr>
            <a:r>
              <a:rPr lang="en-US" dirty="0" smtClean="0"/>
              <a:t>Analysis Stage</a:t>
            </a:r>
            <a:endParaRPr lang="en" dirty="0"/>
          </a:p>
        </p:txBody>
      </p:sp>
      <p:sp>
        <p:nvSpPr>
          <p:cNvPr id="5" name="Shape 84"/>
          <p:cNvSpPr txBox="1"/>
          <p:nvPr/>
        </p:nvSpPr>
        <p:spPr>
          <a:xfrm>
            <a:off x="842900" y="1417650"/>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Once the units have been assigned to the appropriate subgroups, analysis to determine the causal effects of educational levels on extremity can begin</a:t>
            </a:r>
          </a:p>
        </p:txBody>
      </p:sp>
      <p:sp>
        <p:nvSpPr>
          <p:cNvPr id="10" name="Shape 137"/>
          <p:cNvSpPr txBox="1">
            <a:spLocks/>
          </p:cNvSpPr>
          <p:nvPr/>
        </p:nvSpPr>
        <p:spPr>
          <a:xfrm>
            <a:off x="2476500" y="2292562"/>
            <a:ext cx="4711700" cy="42705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677480"/>
              </a:buClr>
              <a:buSzPct val="100000"/>
              <a:buFont typeface="Lato"/>
              <a:buChar char="▷"/>
              <a:defRPr sz="3000" b="0" i="0" u="none" strike="noStrike" cap="none">
                <a:solidFill>
                  <a:srgbClr val="677480"/>
                </a:solidFill>
                <a:latin typeface="Lato"/>
                <a:ea typeface="Lato"/>
                <a:cs typeface="Lato"/>
                <a:sym typeface="Lato"/>
              </a:defRPr>
            </a:lvl1pPr>
            <a:lvl2pPr marR="0" lvl="1"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2pPr>
            <a:lvl3pPr marR="0" lvl="2" algn="l" rtl="0">
              <a:lnSpc>
                <a:spcPct val="100000"/>
              </a:lnSpc>
              <a:spcBef>
                <a:spcPts val="0"/>
              </a:spcBef>
              <a:spcAft>
                <a:spcPts val="0"/>
              </a:spcAft>
              <a:buClr>
                <a:srgbClr val="677480"/>
              </a:buClr>
              <a:buSzPct val="100000"/>
              <a:buFont typeface="Lato"/>
              <a:buNone/>
              <a:defRPr sz="2400" b="0" i="0" u="none" strike="noStrike" cap="none">
                <a:solidFill>
                  <a:srgbClr val="677480"/>
                </a:solidFill>
                <a:latin typeface="Lato"/>
                <a:ea typeface="Lato"/>
                <a:cs typeface="Lato"/>
                <a:sym typeface="Lato"/>
              </a:defRPr>
            </a:lvl3pPr>
            <a:lvl4pPr marR="0" lvl="3"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4pPr>
            <a:lvl5pPr marR="0" lvl="4"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5pPr>
            <a:lvl6pPr marR="0" lvl="5"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6pPr>
            <a:lvl7pPr marR="0" lvl="6"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7pPr>
            <a:lvl8pPr marR="0" lvl="7"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8pPr>
            <a:lvl9pPr marR="0" lvl="8" algn="l" rtl="0">
              <a:lnSpc>
                <a:spcPct val="100000"/>
              </a:lnSpc>
              <a:spcBef>
                <a:spcPts val="0"/>
              </a:spcBef>
              <a:spcAft>
                <a:spcPts val="0"/>
              </a:spcAft>
              <a:buClr>
                <a:srgbClr val="677480"/>
              </a:buClr>
              <a:buSzPct val="100000"/>
              <a:buFont typeface="Lato"/>
              <a:buNone/>
              <a:defRPr sz="1800" b="0" i="0" u="none" strike="noStrike" cap="none">
                <a:solidFill>
                  <a:srgbClr val="677480"/>
                </a:solidFill>
                <a:latin typeface="Lato"/>
                <a:ea typeface="Lato"/>
                <a:cs typeface="Lato"/>
                <a:sym typeface="Lato"/>
              </a:defRPr>
            </a:lvl9pPr>
          </a:lstStyle>
          <a:p>
            <a:pPr algn="ctr">
              <a:buFont typeface="Lato"/>
              <a:buNone/>
            </a:pPr>
            <a:r>
              <a:rPr lang="en-US" sz="2000" b="1" dirty="0" smtClean="0"/>
              <a:t>Results (Contd.)</a:t>
            </a:r>
          </a:p>
        </p:txBody>
      </p:sp>
      <p:sp>
        <p:nvSpPr>
          <p:cNvPr id="11" name="Rectangle 10"/>
          <p:cNvSpPr/>
          <p:nvPr/>
        </p:nvSpPr>
        <p:spPr>
          <a:xfrm rot="20190992">
            <a:off x="1872564" y="4051950"/>
            <a:ext cx="6026727" cy="9472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Results Charts For Respective Groups</a:t>
            </a:r>
            <a:endParaRPr lang="en-US" dirty="0"/>
          </a:p>
        </p:txBody>
      </p:sp>
    </p:spTree>
    <p:extLst>
      <p:ext uri="{BB962C8B-B14F-4D97-AF65-F5344CB8AC3E}">
        <p14:creationId xmlns:p14="http://schemas.microsoft.com/office/powerpoint/2010/main" val="207317716"/>
      </p:ext>
    </p:extLst>
  </p:cSld>
  <p:clrMapOvr>
    <a:masterClrMapping/>
  </p:clrMapOvr>
  <p:transition spd="slow">
    <p:cu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ctrTitle"/>
          </p:nvPr>
        </p:nvSpPr>
        <p:spPr>
          <a:xfrm>
            <a:off x="685800" y="2111123"/>
            <a:ext cx="7772400" cy="1546500"/>
          </a:xfrm>
          <a:prstGeom prst="rect">
            <a:avLst/>
          </a:prstGeom>
        </p:spPr>
        <p:txBody>
          <a:bodyPr lIns="91425" tIns="91425" rIns="91425" bIns="91425" anchor="b" anchorCtr="0">
            <a:noAutofit/>
          </a:bodyPr>
          <a:lstStyle/>
          <a:p>
            <a:pPr lvl="0" rtl="0">
              <a:spcBef>
                <a:spcPts val="0"/>
              </a:spcBef>
              <a:buNone/>
            </a:pPr>
            <a:r>
              <a:rPr lang="en-US" dirty="0" smtClean="0"/>
              <a:t>Conclusion</a:t>
            </a:r>
            <a:endParaRPr lang="en" dirty="0"/>
          </a:p>
        </p:txBody>
      </p:sp>
      <p:sp>
        <p:nvSpPr>
          <p:cNvPr id="2" name="TextBox 1"/>
          <p:cNvSpPr txBox="1"/>
          <p:nvPr/>
        </p:nvSpPr>
        <p:spPr>
          <a:xfrm>
            <a:off x="3422073" y="2618509"/>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92914260"/>
      </p:ext>
    </p:extLst>
  </p:cSld>
  <p:clrMapOvr>
    <a:masterClrMapping/>
  </p:clrMapOvr>
  <p:transition spd="slow">
    <p:cu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Shape 210"/>
          <p:cNvSpPr txBox="1">
            <a:spLocks noGrp="1"/>
          </p:cNvSpPr>
          <p:nvPr>
            <p:ph type="title"/>
          </p:nvPr>
        </p:nvSpPr>
        <p:spPr>
          <a:xfrm>
            <a:off x="893700" y="274650"/>
            <a:ext cx="6462600" cy="1143000"/>
          </a:xfrm>
          <a:prstGeom prst="rect">
            <a:avLst/>
          </a:prstGeom>
        </p:spPr>
        <p:txBody>
          <a:bodyPr lIns="91425" tIns="91425" rIns="91425" bIns="91425" anchor="b" anchorCtr="0">
            <a:noAutofit/>
          </a:bodyPr>
          <a:lstStyle/>
          <a:p>
            <a:pPr lvl="0" rtl="0">
              <a:spcBef>
                <a:spcPts val="0"/>
              </a:spcBef>
              <a:buNone/>
            </a:pPr>
            <a:r>
              <a:rPr lang="en-US" dirty="0" smtClean="0"/>
              <a:t>Summary</a:t>
            </a:r>
            <a:endParaRPr lang="en" dirty="0"/>
          </a:p>
        </p:txBody>
      </p:sp>
      <p:cxnSp>
        <p:nvCxnSpPr>
          <p:cNvPr id="211" name="Shape 211"/>
          <p:cNvCxnSpPr/>
          <p:nvPr/>
        </p:nvCxnSpPr>
        <p:spPr>
          <a:xfrm>
            <a:off x="152400" y="1946559"/>
            <a:ext cx="1298700" cy="0"/>
          </a:xfrm>
          <a:prstGeom prst="straightConnector1">
            <a:avLst/>
          </a:prstGeom>
          <a:noFill/>
          <a:ln w="38100" cap="flat" cmpd="sng">
            <a:solidFill>
              <a:srgbClr val="7ECEFD"/>
            </a:solidFill>
            <a:prstDash val="solid"/>
            <a:round/>
            <a:headEnd type="oval" w="lg" len="lg"/>
            <a:tailEnd type="triangle" w="lg" len="lg"/>
          </a:ln>
        </p:spPr>
      </p:cxnSp>
      <p:cxnSp>
        <p:nvCxnSpPr>
          <p:cNvPr id="212" name="Shape 212"/>
          <p:cNvCxnSpPr/>
          <p:nvPr/>
        </p:nvCxnSpPr>
        <p:spPr>
          <a:xfrm>
            <a:off x="2514600" y="1946559"/>
            <a:ext cx="1451100" cy="0"/>
          </a:xfrm>
          <a:prstGeom prst="straightConnector1">
            <a:avLst/>
          </a:prstGeom>
          <a:noFill/>
          <a:ln w="38100" cap="flat" cmpd="sng">
            <a:solidFill>
              <a:srgbClr val="2185C5"/>
            </a:solidFill>
            <a:prstDash val="solid"/>
            <a:round/>
            <a:headEnd type="oval" w="lg" len="lg"/>
            <a:tailEnd type="triangle" w="lg" len="lg"/>
          </a:ln>
        </p:spPr>
      </p:cxnSp>
      <p:cxnSp>
        <p:nvCxnSpPr>
          <p:cNvPr id="213" name="Shape 213"/>
          <p:cNvCxnSpPr/>
          <p:nvPr/>
        </p:nvCxnSpPr>
        <p:spPr>
          <a:xfrm>
            <a:off x="5257800" y="1946559"/>
            <a:ext cx="1451100" cy="0"/>
          </a:xfrm>
          <a:prstGeom prst="straightConnector1">
            <a:avLst/>
          </a:prstGeom>
          <a:noFill/>
          <a:ln w="38100" cap="flat" cmpd="sng">
            <a:solidFill>
              <a:srgbClr val="FF9715"/>
            </a:solidFill>
            <a:prstDash val="solid"/>
            <a:round/>
            <a:headEnd type="oval" w="lg" len="lg"/>
            <a:tailEnd type="triangle" w="lg" len="lg"/>
          </a:ln>
        </p:spPr>
      </p:cxnSp>
      <p:cxnSp>
        <p:nvCxnSpPr>
          <p:cNvPr id="214" name="Shape 214"/>
          <p:cNvCxnSpPr/>
          <p:nvPr/>
        </p:nvCxnSpPr>
        <p:spPr>
          <a:xfrm>
            <a:off x="7979840" y="1946559"/>
            <a:ext cx="1199873" cy="0"/>
          </a:xfrm>
          <a:prstGeom prst="straightConnector1">
            <a:avLst/>
          </a:prstGeom>
          <a:noFill/>
          <a:ln w="38100" cap="flat" cmpd="sng">
            <a:solidFill>
              <a:srgbClr val="F20253"/>
            </a:solidFill>
            <a:prstDash val="solid"/>
            <a:round/>
            <a:headEnd type="oval" w="lg" len="lg"/>
            <a:tailEnd type="triangle" w="lg" len="lg"/>
          </a:ln>
        </p:spPr>
      </p:cxnSp>
      <p:sp>
        <p:nvSpPr>
          <p:cNvPr id="215" name="Shape 215"/>
          <p:cNvSpPr txBox="1"/>
          <p:nvPr/>
        </p:nvSpPr>
        <p:spPr>
          <a:xfrm>
            <a:off x="1215950" y="1622309"/>
            <a:ext cx="1298700" cy="632400"/>
          </a:xfrm>
          <a:prstGeom prst="rect">
            <a:avLst/>
          </a:prstGeom>
          <a:noFill/>
          <a:ln>
            <a:noFill/>
          </a:ln>
        </p:spPr>
        <p:txBody>
          <a:bodyPr lIns="91425" tIns="91425" rIns="91425" bIns="91425" anchor="ctr" anchorCtr="0">
            <a:noAutofit/>
          </a:bodyPr>
          <a:lstStyle/>
          <a:p>
            <a:pPr lvl="0" algn="ctr">
              <a:spcBef>
                <a:spcPts val="0"/>
              </a:spcBef>
              <a:buNone/>
            </a:pPr>
            <a:r>
              <a:rPr lang="en-US" sz="2400" b="1" dirty="0" smtClean="0">
                <a:solidFill>
                  <a:srgbClr val="677480"/>
                </a:solidFill>
                <a:latin typeface="Lato"/>
                <a:ea typeface="Lato"/>
                <a:cs typeface="Lato"/>
                <a:sym typeface="Lato"/>
              </a:rPr>
              <a:t>Study</a:t>
            </a:r>
            <a:endParaRPr lang="en" sz="2400" b="1" dirty="0">
              <a:solidFill>
                <a:srgbClr val="677480"/>
              </a:solidFill>
              <a:latin typeface="Lato"/>
              <a:ea typeface="Lato"/>
              <a:cs typeface="Lato"/>
              <a:sym typeface="Lato"/>
            </a:endParaRPr>
          </a:p>
        </p:txBody>
      </p:sp>
      <p:sp>
        <p:nvSpPr>
          <p:cNvPr id="216" name="Shape 216"/>
          <p:cNvSpPr txBox="1"/>
          <p:nvPr/>
        </p:nvSpPr>
        <p:spPr>
          <a:xfrm>
            <a:off x="3962400" y="1622309"/>
            <a:ext cx="1298700" cy="632400"/>
          </a:xfrm>
          <a:prstGeom prst="rect">
            <a:avLst/>
          </a:prstGeom>
          <a:noFill/>
          <a:ln>
            <a:noFill/>
          </a:ln>
        </p:spPr>
        <p:txBody>
          <a:bodyPr lIns="91425" tIns="91425" rIns="91425" bIns="91425" anchor="ctr" anchorCtr="0">
            <a:noAutofit/>
          </a:bodyPr>
          <a:lstStyle/>
          <a:p>
            <a:pPr lvl="0" algn="ctr" rtl="0">
              <a:spcBef>
                <a:spcPts val="0"/>
              </a:spcBef>
              <a:buNone/>
            </a:pPr>
            <a:r>
              <a:rPr lang="en-US" sz="2400" b="1" dirty="0" smtClean="0">
                <a:solidFill>
                  <a:srgbClr val="677480"/>
                </a:solidFill>
                <a:latin typeface="Lato"/>
                <a:ea typeface="Lato"/>
                <a:cs typeface="Lato"/>
                <a:sym typeface="Lato"/>
              </a:rPr>
              <a:t>Design</a:t>
            </a:r>
            <a:endParaRPr lang="en" sz="2400" b="1" dirty="0">
              <a:solidFill>
                <a:srgbClr val="677480"/>
              </a:solidFill>
              <a:latin typeface="Lato"/>
              <a:ea typeface="Lato"/>
              <a:cs typeface="Lato"/>
              <a:sym typeface="Lato"/>
            </a:endParaRPr>
          </a:p>
        </p:txBody>
      </p:sp>
      <p:sp>
        <p:nvSpPr>
          <p:cNvPr id="217" name="Shape 217"/>
          <p:cNvSpPr txBox="1"/>
          <p:nvPr/>
        </p:nvSpPr>
        <p:spPr>
          <a:xfrm>
            <a:off x="6681140" y="1622309"/>
            <a:ext cx="1298700" cy="632400"/>
          </a:xfrm>
          <a:prstGeom prst="rect">
            <a:avLst/>
          </a:prstGeom>
          <a:noFill/>
          <a:ln>
            <a:noFill/>
          </a:ln>
        </p:spPr>
        <p:txBody>
          <a:bodyPr lIns="91425" tIns="91425" rIns="91425" bIns="91425" anchor="ctr" anchorCtr="0">
            <a:noAutofit/>
          </a:bodyPr>
          <a:lstStyle/>
          <a:p>
            <a:pPr lvl="0" algn="ctr" rtl="0">
              <a:spcBef>
                <a:spcPts val="0"/>
              </a:spcBef>
              <a:buNone/>
            </a:pPr>
            <a:r>
              <a:rPr lang="en-US" sz="2400" b="1" dirty="0" smtClean="0">
                <a:solidFill>
                  <a:srgbClr val="677480"/>
                </a:solidFill>
                <a:latin typeface="Lato"/>
                <a:ea typeface="Lato"/>
                <a:cs typeface="Lato"/>
                <a:sym typeface="Lato"/>
              </a:rPr>
              <a:t>Analysis</a:t>
            </a:r>
            <a:endParaRPr lang="en" sz="2400" b="1" dirty="0">
              <a:solidFill>
                <a:srgbClr val="677480"/>
              </a:solidFill>
              <a:latin typeface="Lato"/>
              <a:ea typeface="Lato"/>
              <a:cs typeface="Lato"/>
              <a:sym typeface="Lato"/>
            </a:endParaRPr>
          </a:p>
        </p:txBody>
      </p:sp>
      <p:sp>
        <p:nvSpPr>
          <p:cNvPr id="11" name="Shape 137"/>
          <p:cNvSpPr txBox="1">
            <a:spLocks/>
          </p:cNvSpPr>
          <p:nvPr/>
        </p:nvSpPr>
        <p:spPr>
          <a:xfrm>
            <a:off x="523003" y="2133600"/>
            <a:ext cx="2679699" cy="1853099"/>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342900" indent="-342900">
              <a:buFont typeface="Arial" charset="0"/>
              <a:buChar char="•"/>
            </a:pPr>
            <a:r>
              <a:rPr lang="en-US" sz="1800" dirty="0" smtClean="0"/>
              <a:t>OLS Framework does not allow for potential outcomes framework</a:t>
            </a:r>
          </a:p>
          <a:p>
            <a:pPr marL="342900" indent="-342900">
              <a:buFont typeface="Arial" charset="0"/>
              <a:buChar char="•"/>
            </a:pPr>
            <a:r>
              <a:rPr lang="en-US" sz="1800" dirty="0" smtClean="0"/>
              <a:t>Presence of improper covariates </a:t>
            </a:r>
          </a:p>
          <a:p>
            <a:pPr marL="342900" indent="-342900">
              <a:buFont typeface="Arial" charset="0"/>
              <a:buChar char="•"/>
            </a:pPr>
            <a:r>
              <a:rPr lang="en-US" sz="1800" dirty="0" smtClean="0"/>
              <a:t>Non-Random treatment assignment</a:t>
            </a:r>
            <a:endParaRPr lang="en" sz="1800" dirty="0"/>
          </a:p>
        </p:txBody>
      </p:sp>
      <p:sp>
        <p:nvSpPr>
          <p:cNvPr id="12" name="Shape 138"/>
          <p:cNvSpPr txBox="1">
            <a:spLocks/>
          </p:cNvSpPr>
          <p:nvPr/>
        </p:nvSpPr>
        <p:spPr>
          <a:xfrm>
            <a:off x="3484415" y="2133600"/>
            <a:ext cx="2371200" cy="1853099"/>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285750" indent="-285750">
              <a:buFont typeface="Arial" charset="0"/>
              <a:buChar char="•"/>
            </a:pPr>
            <a:r>
              <a:rPr lang="en-US" sz="1800" dirty="0" smtClean="0"/>
              <a:t>Remove improper covariates from consideration</a:t>
            </a:r>
          </a:p>
          <a:p>
            <a:pPr marL="285750" indent="-285750">
              <a:buFont typeface="Arial" charset="0"/>
              <a:buChar char="•"/>
            </a:pPr>
            <a:r>
              <a:rPr lang="en-US" sz="1800" dirty="0" smtClean="0"/>
              <a:t>Use Generalized Propensity Score model for multiple treatments</a:t>
            </a:r>
          </a:p>
          <a:p>
            <a:pPr marL="285750" indent="-285750">
              <a:buFont typeface="Arial" charset="0"/>
              <a:buChar char="•"/>
            </a:pPr>
            <a:r>
              <a:rPr lang="en-US" sz="1800" dirty="0" smtClean="0"/>
              <a:t>K-Means clustering to group units with similar score vectors</a:t>
            </a:r>
            <a:endParaRPr lang="en" sz="1800" dirty="0"/>
          </a:p>
        </p:txBody>
      </p:sp>
      <p:sp>
        <p:nvSpPr>
          <p:cNvPr id="13" name="Shape 139"/>
          <p:cNvSpPr txBox="1">
            <a:spLocks/>
          </p:cNvSpPr>
          <p:nvPr/>
        </p:nvSpPr>
        <p:spPr>
          <a:xfrm>
            <a:off x="6139834" y="2133600"/>
            <a:ext cx="2591798" cy="1853099"/>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285750" indent="-285750">
              <a:buFont typeface="Arial" charset="0"/>
              <a:buChar char="•"/>
            </a:pPr>
            <a:r>
              <a:rPr lang="en-US" sz="1800" dirty="0" smtClean="0"/>
              <a:t>Causal estimates determined at the cluster level</a:t>
            </a:r>
          </a:p>
          <a:p>
            <a:pPr marL="285750" indent="-285750">
              <a:buFont typeface="Arial" charset="0"/>
              <a:buChar char="•"/>
            </a:pPr>
            <a:r>
              <a:rPr lang="en-US" sz="1800" dirty="0" smtClean="0"/>
              <a:t>Weighted average across clusters leads to net causal effect of treatment</a:t>
            </a:r>
          </a:p>
          <a:p>
            <a:pPr marL="285750" indent="-285750">
              <a:buFont typeface="Arial" charset="0"/>
              <a:buChar char="•"/>
            </a:pPr>
            <a:r>
              <a:rPr lang="en-US" sz="1800" dirty="0" smtClean="0"/>
              <a:t>Results indicate there to be a significant effect for High School on attitude extremity</a:t>
            </a:r>
          </a:p>
          <a:p>
            <a:pPr marL="285750" indent="-285750">
              <a:buFont typeface="Arial" charset="0"/>
              <a:buChar char="•"/>
            </a:pPr>
            <a:r>
              <a:rPr lang="en-US" sz="1800" dirty="0" smtClean="0"/>
              <a:t>Other inferences outside of acceptable margins of error</a:t>
            </a:r>
            <a:endParaRPr lang="en-US" sz="1800" dirty="0"/>
          </a:p>
        </p:txBody>
      </p:sp>
    </p:spTree>
  </p:cSld>
  <p:clrMapOvr>
    <a:masterClrMapping/>
  </p:clrMapOvr>
  <p:transition spd="slow">
    <p:cu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Shape 301"/>
          <p:cNvSpPr txBox="1">
            <a:spLocks noGrp="1"/>
          </p:cNvSpPr>
          <p:nvPr>
            <p:ph type="title"/>
          </p:nvPr>
        </p:nvSpPr>
        <p:spPr>
          <a:xfrm>
            <a:off x="893700" y="274650"/>
            <a:ext cx="6462600" cy="1143000"/>
          </a:xfrm>
          <a:prstGeom prst="rect">
            <a:avLst/>
          </a:prstGeom>
        </p:spPr>
        <p:txBody>
          <a:bodyPr lIns="91425" tIns="91425" rIns="91425" bIns="91425" anchor="b" anchorCtr="0">
            <a:noAutofit/>
          </a:bodyPr>
          <a:lstStyle/>
          <a:p>
            <a:pPr lvl="0" rtl="0">
              <a:spcBef>
                <a:spcPts val="0"/>
              </a:spcBef>
              <a:buNone/>
            </a:pPr>
            <a:r>
              <a:rPr lang="en-US" dirty="0" smtClean="0"/>
              <a:t>Future Work</a:t>
            </a:r>
            <a:endParaRPr lang="en" dirty="0"/>
          </a:p>
        </p:txBody>
      </p:sp>
      <p:sp>
        <p:nvSpPr>
          <p:cNvPr id="302" name="Shape 302"/>
          <p:cNvSpPr txBox="1">
            <a:spLocks noGrp="1"/>
          </p:cNvSpPr>
          <p:nvPr>
            <p:ph type="body" idx="1"/>
          </p:nvPr>
        </p:nvSpPr>
        <p:spPr>
          <a:xfrm>
            <a:off x="893700" y="1831450"/>
            <a:ext cx="6462600" cy="4736399"/>
          </a:xfrm>
          <a:prstGeom prst="rect">
            <a:avLst/>
          </a:prstGeom>
        </p:spPr>
        <p:txBody>
          <a:bodyPr lIns="91425" tIns="91425" rIns="91425" bIns="91425" anchor="t" anchorCtr="0">
            <a:noAutofit/>
          </a:bodyPr>
          <a:lstStyle/>
          <a:p>
            <a:pPr marL="457200" lvl="0" indent="-381000" rtl="0">
              <a:lnSpc>
                <a:spcPct val="115000"/>
              </a:lnSpc>
              <a:spcBef>
                <a:spcPts val="0"/>
              </a:spcBef>
              <a:buSzPct val="100000"/>
            </a:pPr>
            <a:r>
              <a:rPr lang="en-US" sz="2400" dirty="0" smtClean="0"/>
              <a:t>Implement Principal Stratification</a:t>
            </a:r>
            <a:endParaRPr lang="en-US" sz="2400" u="sng" dirty="0"/>
          </a:p>
          <a:p>
            <a:pPr marL="457200" lvl="0" indent="-381000" rtl="0">
              <a:lnSpc>
                <a:spcPct val="115000"/>
              </a:lnSpc>
              <a:spcBef>
                <a:spcPts val="0"/>
              </a:spcBef>
              <a:buSzPct val="100000"/>
            </a:pPr>
            <a:r>
              <a:rPr lang="en-US" sz="2400" dirty="0" smtClean="0"/>
              <a:t>Leverage covariates beyond those used in the source paper</a:t>
            </a:r>
          </a:p>
          <a:p>
            <a:pPr marL="457200" lvl="0" indent="-381000" rtl="0">
              <a:lnSpc>
                <a:spcPct val="115000"/>
              </a:lnSpc>
              <a:spcBef>
                <a:spcPts val="0"/>
              </a:spcBef>
              <a:buSzPct val="100000"/>
            </a:pPr>
            <a:r>
              <a:rPr lang="en-US" sz="2400" dirty="0" smtClean="0"/>
              <a:t>Conduct brand new study to address the research question</a:t>
            </a:r>
          </a:p>
        </p:txBody>
      </p:sp>
    </p:spTree>
    <p:extLst>
      <p:ext uri="{BB962C8B-B14F-4D97-AF65-F5344CB8AC3E}">
        <p14:creationId xmlns:p14="http://schemas.microsoft.com/office/powerpoint/2010/main" val="1301413287"/>
      </p:ext>
    </p:extLst>
  </p:cSld>
  <p:clrMapOvr>
    <a:masterClrMapping/>
  </p:clrMapOvr>
  <p:transition spd="slow">
    <p:cut/>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body" idx="1"/>
          </p:nvPr>
        </p:nvSpPr>
        <p:spPr>
          <a:xfrm>
            <a:off x="1710425" y="2882400"/>
            <a:ext cx="5723699" cy="1093199"/>
          </a:xfrm>
          <a:prstGeom prst="rect">
            <a:avLst/>
          </a:prstGeom>
        </p:spPr>
        <p:txBody>
          <a:bodyPr lIns="91425" tIns="91425" rIns="91425" bIns="91425" anchor="t" anchorCtr="0">
            <a:noAutofit/>
          </a:bodyPr>
          <a:lstStyle/>
          <a:p>
            <a:pPr lvl="0">
              <a:spcBef>
                <a:spcPts val="0"/>
              </a:spcBef>
              <a:buNone/>
            </a:pPr>
            <a:r>
              <a:rPr lang="en-US" i="0" dirty="0" smtClean="0"/>
              <a:t>Questions?</a:t>
            </a:r>
            <a:endParaRPr lang="en" i="0" dirty="0"/>
          </a:p>
        </p:txBody>
      </p:sp>
    </p:spTree>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ctrTitle"/>
          </p:nvPr>
        </p:nvSpPr>
        <p:spPr>
          <a:xfrm>
            <a:off x="685800" y="2111123"/>
            <a:ext cx="7772400" cy="1546500"/>
          </a:xfrm>
          <a:prstGeom prst="rect">
            <a:avLst/>
          </a:prstGeom>
        </p:spPr>
        <p:txBody>
          <a:bodyPr lIns="91425" tIns="91425" rIns="91425" bIns="91425" anchor="b" anchorCtr="0">
            <a:noAutofit/>
          </a:bodyPr>
          <a:lstStyle/>
          <a:p>
            <a:pPr lvl="0" rtl="0">
              <a:spcBef>
                <a:spcPts val="0"/>
              </a:spcBef>
              <a:buNone/>
            </a:pPr>
            <a:r>
              <a:rPr lang="en-US" dirty="0" smtClean="0"/>
              <a:t>Project Introduction</a:t>
            </a:r>
            <a:endParaRPr lang="en" dirty="0"/>
          </a:p>
        </p:txBody>
      </p:sp>
    </p:spTree>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93700" y="274650"/>
            <a:ext cx="6462600" cy="1143000"/>
          </a:xfrm>
          <a:prstGeom prst="rect">
            <a:avLst/>
          </a:prstGeom>
        </p:spPr>
        <p:txBody>
          <a:bodyPr lIns="91425" tIns="91425" rIns="91425" bIns="91425" anchor="b" anchorCtr="0">
            <a:noAutofit/>
          </a:bodyPr>
          <a:lstStyle/>
          <a:p>
            <a:pPr lvl="0">
              <a:spcBef>
                <a:spcPts val="0"/>
              </a:spcBef>
              <a:buNone/>
            </a:pPr>
            <a:r>
              <a:rPr lang="en-US" dirty="0" smtClean="0"/>
              <a:t>Background &amp; Motivation</a:t>
            </a:r>
            <a:endParaRPr lang="en" dirty="0"/>
          </a:p>
        </p:txBody>
      </p:sp>
      <p:sp>
        <p:nvSpPr>
          <p:cNvPr id="112" name="Shape 112"/>
          <p:cNvSpPr txBox="1">
            <a:spLocks noGrp="1"/>
          </p:cNvSpPr>
          <p:nvPr>
            <p:ph type="body" idx="1"/>
          </p:nvPr>
        </p:nvSpPr>
        <p:spPr>
          <a:xfrm>
            <a:off x="540327" y="1690256"/>
            <a:ext cx="4946073" cy="4877594"/>
          </a:xfrm>
          <a:prstGeom prst="rect">
            <a:avLst/>
          </a:prstGeom>
        </p:spPr>
        <p:txBody>
          <a:bodyPr lIns="91425" tIns="91425" rIns="91425" bIns="91425" anchor="t" anchorCtr="0">
            <a:noAutofit/>
          </a:bodyPr>
          <a:lstStyle/>
          <a:p>
            <a:pPr marL="457200" lvl="0" indent="-228600" rtl="0">
              <a:spcBef>
                <a:spcPts val="0"/>
              </a:spcBef>
            </a:pPr>
            <a:r>
              <a:rPr lang="en-US" sz="1800" b="1" i="1" dirty="0" smtClean="0"/>
              <a:t>Key Paper</a:t>
            </a:r>
            <a:r>
              <a:rPr lang="en-US" sz="1800" dirty="0" smtClean="0"/>
              <a:t>: “Education, Intelligence and Attitude Extremity”, </a:t>
            </a:r>
            <a:r>
              <a:rPr lang="en-US" sz="1800" dirty="0" err="1" smtClean="0"/>
              <a:t>Makowsky</a:t>
            </a:r>
            <a:r>
              <a:rPr lang="en-US" sz="1800" dirty="0" smtClean="0"/>
              <a:t> and Miller, 2014</a:t>
            </a:r>
          </a:p>
          <a:p>
            <a:pPr marL="457200" lvl="0" indent="-228600" rtl="0">
              <a:spcBef>
                <a:spcPts val="0"/>
              </a:spcBef>
            </a:pPr>
            <a:endParaRPr lang="en-US" sz="1800" dirty="0" smtClean="0"/>
          </a:p>
          <a:p>
            <a:pPr marL="457200" lvl="0" indent="-228600" rtl="0">
              <a:spcBef>
                <a:spcPts val="0"/>
              </a:spcBef>
            </a:pPr>
            <a:r>
              <a:rPr lang="en-US" sz="1800" b="1" i="1" dirty="0" smtClean="0"/>
              <a:t>Objective</a:t>
            </a:r>
            <a:r>
              <a:rPr lang="en-US" sz="1800" dirty="0" smtClean="0"/>
              <a:t>: Understand whether there are links between education  or intelligence, and the extremity of political/social views </a:t>
            </a:r>
          </a:p>
          <a:p>
            <a:pPr marL="457200" lvl="0" indent="-228600" rtl="0">
              <a:spcBef>
                <a:spcPts val="0"/>
              </a:spcBef>
            </a:pPr>
            <a:endParaRPr lang="en-US" sz="1800" dirty="0" smtClean="0"/>
          </a:p>
          <a:p>
            <a:pPr marL="457200" lvl="0" indent="-228600" rtl="0">
              <a:spcBef>
                <a:spcPts val="0"/>
              </a:spcBef>
            </a:pPr>
            <a:r>
              <a:rPr lang="en-US" sz="1800" b="1" i="1" dirty="0" smtClean="0"/>
              <a:t>Data</a:t>
            </a:r>
            <a:r>
              <a:rPr lang="en-US" sz="1800" dirty="0" smtClean="0"/>
              <a:t>: Observational data from the General Social Survey</a:t>
            </a:r>
          </a:p>
          <a:p>
            <a:pPr marL="457200" lvl="0" indent="-228600" rtl="0">
              <a:spcBef>
                <a:spcPts val="0"/>
              </a:spcBef>
            </a:pPr>
            <a:endParaRPr lang="en-US" sz="1800" b="1" i="1" dirty="0" smtClean="0"/>
          </a:p>
          <a:p>
            <a:pPr marL="457200" lvl="0" indent="-228600" rtl="0">
              <a:spcBef>
                <a:spcPts val="0"/>
              </a:spcBef>
            </a:pPr>
            <a:r>
              <a:rPr lang="en-US" sz="1800" dirty="0" smtClean="0"/>
              <a:t>Original study used standard OLS methods as well as </a:t>
            </a:r>
            <a:r>
              <a:rPr lang="en-US" sz="1800" dirty="0" err="1" smtClean="0"/>
              <a:t>quantile</a:t>
            </a:r>
            <a:r>
              <a:rPr lang="en-US" sz="1800" dirty="0" smtClean="0"/>
              <a:t> regression</a:t>
            </a:r>
          </a:p>
          <a:p>
            <a:pPr marL="457200" lvl="0" indent="-228600" rtl="0">
              <a:spcBef>
                <a:spcPts val="0"/>
              </a:spcBef>
            </a:pPr>
            <a:endParaRPr lang="en-US" sz="1800" dirty="0" smtClean="0"/>
          </a:p>
          <a:p>
            <a:pPr marL="457200" lvl="0" indent="-228600" rtl="0">
              <a:spcBef>
                <a:spcPts val="0"/>
              </a:spcBef>
            </a:pPr>
            <a:r>
              <a:rPr lang="en-US" sz="1800" dirty="0" smtClean="0"/>
              <a:t>Applications in political campaigning and educational policy</a:t>
            </a:r>
          </a:p>
          <a:p>
            <a:pPr marL="457200" lvl="0" indent="-228600" rtl="0">
              <a:spcBef>
                <a:spcPts val="0"/>
              </a:spcBef>
            </a:pPr>
            <a:endParaRPr lang="en-US" sz="1800" dirty="0" smtClean="0"/>
          </a:p>
          <a:p>
            <a:pPr marL="457200" lvl="0" indent="-228600" rtl="0">
              <a:spcBef>
                <a:spcPts val="0"/>
              </a:spcBef>
            </a:pPr>
            <a:endParaRPr lang="en" sz="18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9197" y="1358148"/>
            <a:ext cx="3421672" cy="3421672"/>
          </a:xfrm>
          <a:prstGeom prst="rect">
            <a:avLst/>
          </a:prstGeom>
        </p:spPr>
      </p:pic>
      <p:pic>
        <p:nvPicPr>
          <p:cNvPr id="4" name="Picture 3"/>
          <p:cNvPicPr>
            <a:picLocks noChangeAspect="1"/>
          </p:cNvPicPr>
          <p:nvPr/>
        </p:nvPicPr>
        <p:blipFill>
          <a:blip r:embed="rId4"/>
          <a:stretch>
            <a:fillRect/>
          </a:stretch>
        </p:blipFill>
        <p:spPr>
          <a:xfrm>
            <a:off x="6419803" y="2632763"/>
            <a:ext cx="2321609" cy="3796145"/>
          </a:xfrm>
          <a:prstGeom prst="rect">
            <a:avLst/>
          </a:prstGeom>
          <a:solidFill>
            <a:schemeClr val="lt1"/>
          </a:solidFill>
          <a:ln>
            <a:solidFill>
              <a:schemeClr val="accent1">
                <a:shade val="50000"/>
              </a:schemeClr>
            </a:solidFill>
          </a:ln>
        </p:spPr>
      </p:pic>
    </p:spTree>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93700" y="274650"/>
            <a:ext cx="6462600" cy="1143000"/>
          </a:xfrm>
          <a:prstGeom prst="rect">
            <a:avLst/>
          </a:prstGeom>
        </p:spPr>
        <p:txBody>
          <a:bodyPr lIns="91425" tIns="91425" rIns="91425" bIns="91425" anchor="b" anchorCtr="0">
            <a:noAutofit/>
          </a:bodyPr>
          <a:lstStyle/>
          <a:p>
            <a:pPr lvl="0">
              <a:spcBef>
                <a:spcPts val="0"/>
              </a:spcBef>
              <a:buNone/>
            </a:pPr>
            <a:r>
              <a:rPr lang="en-US" dirty="0" smtClean="0"/>
              <a:t>Data</a:t>
            </a:r>
            <a:endParaRPr lang="en" dirty="0"/>
          </a:p>
        </p:txBody>
      </p:sp>
      <p:sp>
        <p:nvSpPr>
          <p:cNvPr id="112" name="Shape 112"/>
          <p:cNvSpPr txBox="1">
            <a:spLocks noGrp="1"/>
          </p:cNvSpPr>
          <p:nvPr>
            <p:ph type="body" idx="1"/>
          </p:nvPr>
        </p:nvSpPr>
        <p:spPr>
          <a:xfrm>
            <a:off x="421538" y="1554137"/>
            <a:ext cx="5225833" cy="4736399"/>
          </a:xfrm>
          <a:prstGeom prst="rect">
            <a:avLst/>
          </a:prstGeom>
        </p:spPr>
        <p:txBody>
          <a:bodyPr lIns="91425" tIns="91425" rIns="91425" bIns="91425" anchor="t" anchorCtr="0">
            <a:noAutofit/>
          </a:bodyPr>
          <a:lstStyle/>
          <a:p>
            <a:pPr marL="457200" lvl="0" indent="-228600" rtl="0">
              <a:spcBef>
                <a:spcPts val="0"/>
              </a:spcBef>
              <a:spcAft>
                <a:spcPts val="600"/>
              </a:spcAft>
            </a:pPr>
            <a:r>
              <a:rPr lang="en-US" sz="2000" b="1" i="1" dirty="0" smtClean="0"/>
              <a:t>Data Source</a:t>
            </a:r>
            <a:r>
              <a:rPr lang="en-US" sz="2000" dirty="0" smtClean="0"/>
              <a:t>: GSS (General Social Survey)</a:t>
            </a:r>
            <a:endParaRPr lang="en" sz="2000" dirty="0"/>
          </a:p>
          <a:p>
            <a:pPr marL="457200" lvl="0" indent="-228600" rtl="0">
              <a:spcBef>
                <a:spcPts val="0"/>
              </a:spcBef>
              <a:spcAft>
                <a:spcPts val="600"/>
              </a:spcAft>
            </a:pPr>
            <a:r>
              <a:rPr lang="en-US" sz="2000" b="1" i="1" dirty="0" smtClean="0"/>
              <a:t>Time Period</a:t>
            </a:r>
            <a:r>
              <a:rPr lang="en-US" sz="2000" dirty="0" smtClean="0"/>
              <a:t>: 1972 - 2010</a:t>
            </a:r>
          </a:p>
          <a:p>
            <a:pPr marL="457200" lvl="0" indent="-228600" rtl="0">
              <a:spcBef>
                <a:spcPts val="0"/>
              </a:spcBef>
              <a:spcAft>
                <a:spcPts val="600"/>
              </a:spcAft>
            </a:pPr>
            <a:r>
              <a:rPr lang="en-US" sz="2000" b="1" i="1" dirty="0" smtClean="0"/>
              <a:t>Response Variables</a:t>
            </a:r>
            <a:r>
              <a:rPr lang="en-US" sz="2000" dirty="0" smtClean="0"/>
              <a:t>: Likert scale responses to numerous economic, social and environmental questions</a:t>
            </a:r>
          </a:p>
          <a:p>
            <a:pPr marL="457200" lvl="0" indent="-228600" rtl="0">
              <a:spcBef>
                <a:spcPts val="0"/>
              </a:spcBef>
              <a:spcAft>
                <a:spcPts val="600"/>
              </a:spcAft>
            </a:pPr>
            <a:r>
              <a:rPr lang="en-US" sz="2000" dirty="0" smtClean="0"/>
              <a:t>All response variables were integrated into a composite attitude extremity score</a:t>
            </a:r>
          </a:p>
          <a:p>
            <a:pPr marL="457200" lvl="0" indent="-228600" rtl="0">
              <a:spcBef>
                <a:spcPts val="0"/>
              </a:spcBef>
              <a:spcAft>
                <a:spcPts val="600"/>
              </a:spcAft>
            </a:pPr>
            <a:r>
              <a:rPr lang="en-US" sz="2000" b="1" dirty="0" smtClean="0"/>
              <a:t>Primary Covariates:</a:t>
            </a:r>
            <a:r>
              <a:rPr lang="en-US" sz="2000" dirty="0" smtClean="0"/>
              <a:t> Education levels measured through # of school years), “Intelligence” measured through testing data</a:t>
            </a:r>
            <a:endParaRPr lang="en" sz="2000" b="1" dirty="0"/>
          </a:p>
          <a:p>
            <a:pPr marL="457200" lvl="0" indent="-228600" rtl="0">
              <a:spcBef>
                <a:spcPts val="0"/>
              </a:spcBef>
              <a:spcAft>
                <a:spcPts val="600"/>
              </a:spcAft>
            </a:pPr>
            <a:r>
              <a:rPr lang="en-US" sz="2000" b="1" dirty="0" smtClean="0"/>
              <a:t>Other Covariates: </a:t>
            </a:r>
            <a:r>
              <a:rPr lang="en-US" sz="2000" dirty="0" smtClean="0"/>
              <a:t>Age, race, gender, income, marital status, religious attendance</a:t>
            </a:r>
            <a:endParaRPr sz="2000" dirty="0"/>
          </a:p>
        </p:txBody>
      </p:sp>
      <p:pic>
        <p:nvPicPr>
          <p:cNvPr id="2" name="Picture 1"/>
          <p:cNvPicPr>
            <a:picLocks noChangeAspect="1"/>
          </p:cNvPicPr>
          <p:nvPr/>
        </p:nvPicPr>
        <p:blipFill rotWithShape="1">
          <a:blip r:embed="rId3"/>
          <a:srcRect l="49640"/>
          <a:stretch/>
        </p:blipFill>
        <p:spPr>
          <a:xfrm>
            <a:off x="6350496" y="3782636"/>
            <a:ext cx="1995458" cy="2614237"/>
          </a:xfrm>
          <a:prstGeom prst="rect">
            <a:avLst/>
          </a:prstGeom>
        </p:spPr>
      </p:pic>
      <p:pic>
        <p:nvPicPr>
          <p:cNvPr id="5" name="Picture 4"/>
          <p:cNvPicPr>
            <a:picLocks noChangeAspect="1"/>
          </p:cNvPicPr>
          <p:nvPr/>
        </p:nvPicPr>
        <p:blipFill rotWithShape="1">
          <a:blip r:embed="rId3"/>
          <a:srcRect r="50048"/>
          <a:stretch/>
        </p:blipFill>
        <p:spPr>
          <a:xfrm>
            <a:off x="6366646" y="1376337"/>
            <a:ext cx="1979308" cy="2420044"/>
          </a:xfrm>
          <a:prstGeom prst="rect">
            <a:avLst/>
          </a:prstGeom>
        </p:spPr>
      </p:pic>
    </p:spTree>
    <p:extLst>
      <p:ext uri="{BB962C8B-B14F-4D97-AF65-F5344CB8AC3E}">
        <p14:creationId xmlns:p14="http://schemas.microsoft.com/office/powerpoint/2010/main" val="801435569"/>
      </p:ext>
    </p:extLst>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93700" y="274650"/>
            <a:ext cx="6462600" cy="1143000"/>
          </a:xfrm>
          <a:prstGeom prst="rect">
            <a:avLst/>
          </a:prstGeom>
        </p:spPr>
        <p:txBody>
          <a:bodyPr lIns="91425" tIns="91425" rIns="91425" bIns="91425" anchor="b" anchorCtr="0">
            <a:noAutofit/>
          </a:bodyPr>
          <a:lstStyle/>
          <a:p>
            <a:pPr lvl="0">
              <a:spcBef>
                <a:spcPts val="0"/>
              </a:spcBef>
              <a:buNone/>
            </a:pPr>
            <a:r>
              <a:rPr lang="en-US" dirty="0" smtClean="0"/>
              <a:t>Original Methods</a:t>
            </a:r>
            <a:endParaRPr lang="en" dirty="0"/>
          </a:p>
        </p:txBody>
      </p:sp>
      <p:sp>
        <p:nvSpPr>
          <p:cNvPr id="112" name="Shape 112"/>
          <p:cNvSpPr txBox="1">
            <a:spLocks noGrp="1"/>
          </p:cNvSpPr>
          <p:nvPr>
            <p:ph type="body" idx="1"/>
          </p:nvPr>
        </p:nvSpPr>
        <p:spPr>
          <a:xfrm>
            <a:off x="500000" y="1544222"/>
            <a:ext cx="7399400" cy="4736399"/>
          </a:xfrm>
          <a:prstGeom prst="rect">
            <a:avLst/>
          </a:prstGeom>
        </p:spPr>
        <p:txBody>
          <a:bodyPr lIns="91425" tIns="91425" rIns="91425" bIns="91425" anchor="t" anchorCtr="0">
            <a:noAutofit/>
          </a:bodyPr>
          <a:lstStyle/>
          <a:p>
            <a:pPr marL="457200" lvl="0" indent="-228600" rtl="0">
              <a:spcBef>
                <a:spcPts val="0"/>
              </a:spcBef>
              <a:spcAft>
                <a:spcPts val="600"/>
              </a:spcAft>
            </a:pPr>
            <a:r>
              <a:rPr lang="en-US" sz="2000" b="1" i="1" dirty="0" smtClean="0"/>
              <a:t>OLS Regression:</a:t>
            </a:r>
            <a:r>
              <a:rPr lang="en-US" sz="2000" dirty="0" smtClean="0"/>
              <a:t> The main method used in the study was a standard OLS regression for the effect of education and intelligence on attitude extremity</a:t>
            </a:r>
          </a:p>
          <a:p>
            <a:pPr marL="457200" lvl="0" indent="-228600" rtl="0">
              <a:spcBef>
                <a:spcPts val="0"/>
              </a:spcBef>
              <a:spcAft>
                <a:spcPts val="600"/>
              </a:spcAft>
            </a:pPr>
            <a:endParaRPr lang="en-US" sz="2000" dirty="0"/>
          </a:p>
          <a:p>
            <a:pPr marL="457200" lvl="0" indent="-228600" rtl="0">
              <a:spcBef>
                <a:spcPts val="0"/>
              </a:spcBef>
              <a:spcAft>
                <a:spcPts val="600"/>
              </a:spcAft>
            </a:pPr>
            <a:endParaRPr lang="en-US" sz="2000" dirty="0" smtClean="0"/>
          </a:p>
          <a:p>
            <a:pPr marL="457200" lvl="0" indent="-228600" rtl="0">
              <a:spcBef>
                <a:spcPts val="0"/>
              </a:spcBef>
              <a:spcAft>
                <a:spcPts val="600"/>
              </a:spcAft>
            </a:pPr>
            <a:endParaRPr lang="en-US" sz="2000" dirty="0" smtClean="0"/>
          </a:p>
          <a:p>
            <a:pPr marL="457200" lvl="0" indent="-228600" rtl="0">
              <a:spcBef>
                <a:spcPts val="0"/>
              </a:spcBef>
              <a:spcAft>
                <a:spcPts val="600"/>
              </a:spcAft>
            </a:pPr>
            <a:endParaRPr lang="en-US" sz="2000" dirty="0"/>
          </a:p>
          <a:p>
            <a:pPr marL="457200" lvl="0" indent="-228600" rtl="0">
              <a:spcBef>
                <a:spcPts val="0"/>
              </a:spcBef>
              <a:spcAft>
                <a:spcPts val="600"/>
              </a:spcAft>
            </a:pPr>
            <a:r>
              <a:rPr lang="en-US" sz="2000" dirty="0" smtClean="0"/>
              <a:t>This method only provided statistically significant results for education upon removal of all other covariates</a:t>
            </a:r>
          </a:p>
          <a:p>
            <a:pPr marL="457200" lvl="0" indent="-228600" rtl="0">
              <a:spcBef>
                <a:spcPts val="0"/>
              </a:spcBef>
              <a:spcAft>
                <a:spcPts val="600"/>
              </a:spcAft>
            </a:pPr>
            <a:r>
              <a:rPr lang="en-US" sz="2000" b="1" i="1" dirty="0" err="1" smtClean="0"/>
              <a:t>Quantile</a:t>
            </a:r>
            <a:r>
              <a:rPr lang="en-US" sz="2000" b="1" i="1" dirty="0" smtClean="0"/>
              <a:t> Regression:</a:t>
            </a:r>
            <a:r>
              <a:rPr lang="en-US" sz="2000" i="1" dirty="0" smtClean="0"/>
              <a:t> </a:t>
            </a:r>
            <a:r>
              <a:rPr lang="en-US" sz="2000" dirty="0" smtClean="0"/>
              <a:t>Results were substantially different from OLS, in some cases contradictory</a:t>
            </a:r>
            <a:endParaRPr lang="en-US" sz="2000" b="1" i="1" dirty="0" smtClean="0"/>
          </a:p>
          <a:p>
            <a:pPr marL="457200" lvl="0" indent="-228600" rtl="0">
              <a:spcBef>
                <a:spcPts val="0"/>
              </a:spcBef>
              <a:spcAft>
                <a:spcPts val="600"/>
              </a:spcAft>
            </a:pPr>
            <a:endParaRPr sz="2000" i="1" dirty="0"/>
          </a:p>
        </p:txBody>
      </p:sp>
      <p:pic>
        <p:nvPicPr>
          <p:cNvPr id="2" name="Picture 1"/>
          <p:cNvPicPr>
            <a:picLocks noChangeAspect="1"/>
          </p:cNvPicPr>
          <p:nvPr/>
        </p:nvPicPr>
        <p:blipFill>
          <a:blip r:embed="rId3"/>
          <a:stretch>
            <a:fillRect/>
          </a:stretch>
        </p:blipFill>
        <p:spPr>
          <a:xfrm>
            <a:off x="2273300" y="2641600"/>
            <a:ext cx="4774306" cy="1377950"/>
          </a:xfrm>
          <a:prstGeom prst="rect">
            <a:avLst/>
          </a:prstGeom>
        </p:spPr>
      </p:pic>
    </p:spTree>
    <p:extLst>
      <p:ext uri="{BB962C8B-B14F-4D97-AF65-F5344CB8AC3E}">
        <p14:creationId xmlns:p14="http://schemas.microsoft.com/office/powerpoint/2010/main" val="770827473"/>
      </p:ext>
    </p:extLst>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800100" y="274648"/>
            <a:ext cx="6462600" cy="1143000"/>
          </a:xfrm>
          <a:prstGeom prst="rect">
            <a:avLst/>
          </a:prstGeom>
        </p:spPr>
        <p:txBody>
          <a:bodyPr lIns="91425" tIns="91425" rIns="91425" bIns="91425" anchor="b" anchorCtr="0">
            <a:noAutofit/>
          </a:bodyPr>
          <a:lstStyle/>
          <a:p>
            <a:pPr lvl="0">
              <a:spcBef>
                <a:spcPts val="0"/>
              </a:spcBef>
              <a:buNone/>
            </a:pPr>
            <a:r>
              <a:rPr lang="en-US" dirty="0" smtClean="0"/>
              <a:t>Where The Study Went Wrong</a:t>
            </a:r>
            <a:endParaRPr lang="en" dirty="0"/>
          </a:p>
        </p:txBody>
      </p:sp>
      <p:sp>
        <p:nvSpPr>
          <p:cNvPr id="137" name="Shape 137"/>
          <p:cNvSpPr txBox="1">
            <a:spLocks noGrp="1"/>
          </p:cNvSpPr>
          <p:nvPr>
            <p:ph type="body" idx="1"/>
          </p:nvPr>
        </p:nvSpPr>
        <p:spPr>
          <a:xfrm>
            <a:off x="800100" y="2133600"/>
            <a:ext cx="2679699" cy="1853099"/>
          </a:xfrm>
          <a:prstGeom prst="rect">
            <a:avLst/>
          </a:prstGeom>
        </p:spPr>
        <p:txBody>
          <a:bodyPr lIns="91425" tIns="91425" rIns="91425" bIns="91425" anchor="t" anchorCtr="0">
            <a:noAutofit/>
          </a:bodyPr>
          <a:lstStyle/>
          <a:p>
            <a:pPr lvl="0" rtl="0">
              <a:spcBef>
                <a:spcPts val="0"/>
              </a:spcBef>
              <a:buNone/>
            </a:pPr>
            <a:r>
              <a:rPr lang="en-US" sz="2000" b="1" dirty="0" smtClean="0"/>
              <a:t>No Potential Outcomes Framework</a:t>
            </a:r>
          </a:p>
          <a:p>
            <a:pPr lvl="0" rtl="0">
              <a:spcBef>
                <a:spcPts val="0"/>
              </a:spcBef>
              <a:buNone/>
            </a:pPr>
            <a:endParaRPr lang="en" sz="2000" b="1" dirty="0"/>
          </a:p>
          <a:p>
            <a:pPr lvl="0">
              <a:spcBef>
                <a:spcPts val="0"/>
              </a:spcBef>
              <a:buNone/>
            </a:pPr>
            <a:r>
              <a:rPr lang="en-US" sz="2000" dirty="0" smtClean="0"/>
              <a:t>The study directly compared those who received the treatment (education levels) to those who did not</a:t>
            </a:r>
            <a:endParaRPr lang="en" sz="2000" dirty="0"/>
          </a:p>
        </p:txBody>
      </p:sp>
      <p:sp>
        <p:nvSpPr>
          <p:cNvPr id="138" name="Shape 138"/>
          <p:cNvSpPr txBox="1">
            <a:spLocks noGrp="1"/>
          </p:cNvSpPr>
          <p:nvPr>
            <p:ph type="body" idx="2"/>
          </p:nvPr>
        </p:nvSpPr>
        <p:spPr>
          <a:xfrm>
            <a:off x="3581399" y="2133600"/>
            <a:ext cx="2371200" cy="1853099"/>
          </a:xfrm>
          <a:prstGeom prst="rect">
            <a:avLst/>
          </a:prstGeom>
        </p:spPr>
        <p:txBody>
          <a:bodyPr lIns="91425" tIns="91425" rIns="91425" bIns="91425" anchor="t" anchorCtr="0">
            <a:noAutofit/>
          </a:bodyPr>
          <a:lstStyle/>
          <a:p>
            <a:pPr lvl="0" rtl="0">
              <a:spcBef>
                <a:spcPts val="0"/>
              </a:spcBef>
              <a:buNone/>
            </a:pPr>
            <a:r>
              <a:rPr lang="en-US" sz="2000" b="1" dirty="0" smtClean="0"/>
              <a:t>Observational Data</a:t>
            </a:r>
          </a:p>
          <a:p>
            <a:pPr lvl="0" rtl="0">
              <a:spcBef>
                <a:spcPts val="0"/>
              </a:spcBef>
              <a:buNone/>
            </a:pPr>
            <a:endParaRPr lang="en-US" sz="2000" b="1" dirty="0" smtClean="0"/>
          </a:p>
          <a:p>
            <a:pPr lvl="0" rtl="0">
              <a:spcBef>
                <a:spcPts val="0"/>
              </a:spcBef>
              <a:buNone/>
            </a:pPr>
            <a:endParaRPr lang="en" sz="2000" b="1" dirty="0"/>
          </a:p>
          <a:p>
            <a:pPr lvl="0">
              <a:spcBef>
                <a:spcPts val="0"/>
              </a:spcBef>
              <a:buNone/>
            </a:pPr>
            <a:r>
              <a:rPr lang="en-US" sz="2000" dirty="0" smtClean="0"/>
              <a:t>The study units were not randomly assigned to treatment levels</a:t>
            </a:r>
            <a:endParaRPr lang="en" sz="2000" dirty="0"/>
          </a:p>
        </p:txBody>
      </p:sp>
      <p:sp>
        <p:nvSpPr>
          <p:cNvPr id="139" name="Shape 139"/>
          <p:cNvSpPr txBox="1">
            <a:spLocks noGrp="1"/>
          </p:cNvSpPr>
          <p:nvPr>
            <p:ph type="body" idx="3"/>
          </p:nvPr>
        </p:nvSpPr>
        <p:spPr>
          <a:xfrm>
            <a:off x="6042851" y="2133600"/>
            <a:ext cx="2591798" cy="1853099"/>
          </a:xfrm>
          <a:prstGeom prst="rect">
            <a:avLst/>
          </a:prstGeom>
        </p:spPr>
        <p:txBody>
          <a:bodyPr lIns="91425" tIns="91425" rIns="91425" bIns="91425" anchor="t" anchorCtr="0">
            <a:noAutofit/>
          </a:bodyPr>
          <a:lstStyle/>
          <a:p>
            <a:pPr lvl="0" rtl="0">
              <a:spcBef>
                <a:spcPts val="0"/>
              </a:spcBef>
              <a:buNone/>
            </a:pPr>
            <a:r>
              <a:rPr lang="en-US" sz="2000" b="1" dirty="0" smtClean="0"/>
              <a:t>Covariates Used</a:t>
            </a:r>
          </a:p>
          <a:p>
            <a:pPr lvl="0" rtl="0">
              <a:spcBef>
                <a:spcPts val="0"/>
              </a:spcBef>
              <a:buNone/>
            </a:pPr>
            <a:endParaRPr lang="en-US" sz="2000" b="1" dirty="0" smtClean="0"/>
          </a:p>
          <a:p>
            <a:pPr lvl="0" rtl="0">
              <a:spcBef>
                <a:spcPts val="0"/>
              </a:spcBef>
              <a:buNone/>
            </a:pPr>
            <a:endParaRPr lang="en" sz="2000" b="1" dirty="0"/>
          </a:p>
          <a:p>
            <a:pPr lvl="0" rtl="0">
              <a:spcBef>
                <a:spcPts val="0"/>
              </a:spcBef>
              <a:buNone/>
            </a:pPr>
            <a:r>
              <a:rPr lang="en-US" sz="2000" dirty="0" smtClean="0"/>
              <a:t>There were a limited number of covariates used, and some were improper (recorded after the treatment was assigned)</a:t>
            </a:r>
            <a:endParaRPr sz="2000" dirty="0"/>
          </a:p>
        </p:txBody>
      </p:sp>
    </p:spTree>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ctrTitle"/>
          </p:nvPr>
        </p:nvSpPr>
        <p:spPr>
          <a:xfrm>
            <a:off x="685800" y="2111123"/>
            <a:ext cx="7772400" cy="1546500"/>
          </a:xfrm>
          <a:prstGeom prst="rect">
            <a:avLst/>
          </a:prstGeom>
        </p:spPr>
        <p:txBody>
          <a:bodyPr lIns="91425" tIns="91425" rIns="91425" bIns="91425" anchor="b" anchorCtr="0">
            <a:noAutofit/>
          </a:bodyPr>
          <a:lstStyle/>
          <a:p>
            <a:pPr lvl="0" rtl="0">
              <a:spcBef>
                <a:spcPts val="0"/>
              </a:spcBef>
              <a:buNone/>
            </a:pPr>
            <a:r>
              <a:rPr lang="en-US" dirty="0" smtClean="0"/>
              <a:t>Alternative Study Designs</a:t>
            </a:r>
            <a:endParaRPr lang="en" dirty="0"/>
          </a:p>
        </p:txBody>
      </p:sp>
    </p:spTree>
    <p:extLst>
      <p:ext uri="{BB962C8B-B14F-4D97-AF65-F5344CB8AC3E}">
        <p14:creationId xmlns:p14="http://schemas.microsoft.com/office/powerpoint/2010/main" val="1853470691"/>
      </p:ext>
    </p:extLst>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893700" y="261950"/>
            <a:ext cx="6462600" cy="1143000"/>
          </a:xfrm>
          <a:prstGeom prst="rect">
            <a:avLst/>
          </a:prstGeom>
        </p:spPr>
        <p:txBody>
          <a:bodyPr lIns="91425" tIns="91425" rIns="91425" bIns="91425" anchor="b" anchorCtr="0">
            <a:noAutofit/>
          </a:bodyPr>
          <a:lstStyle/>
          <a:p>
            <a:pPr lvl="0">
              <a:spcBef>
                <a:spcPts val="0"/>
              </a:spcBef>
              <a:buNone/>
            </a:pPr>
            <a:r>
              <a:rPr lang="en-US" dirty="0" smtClean="0"/>
              <a:t>New Study Design</a:t>
            </a:r>
            <a:endParaRPr lang="en" dirty="0"/>
          </a:p>
        </p:txBody>
      </p:sp>
      <p:sp>
        <p:nvSpPr>
          <p:cNvPr id="6" name="Shape 84"/>
          <p:cNvSpPr txBox="1"/>
          <p:nvPr/>
        </p:nvSpPr>
        <p:spPr>
          <a:xfrm>
            <a:off x="931104" y="1610369"/>
            <a:ext cx="7793100" cy="826499"/>
          </a:xfrm>
          <a:prstGeom prst="rect">
            <a:avLst/>
          </a:prstGeom>
          <a:noFill/>
          <a:ln>
            <a:noFill/>
          </a:ln>
        </p:spPr>
        <p:txBody>
          <a:bodyPr lIns="91425" tIns="91425" rIns="91425" bIns="91425" anchor="t" anchorCtr="0">
            <a:noAutofit/>
          </a:bodyPr>
          <a:lstStyle/>
          <a:p>
            <a:pPr lvl="0" rtl="0">
              <a:spcBef>
                <a:spcPts val="600"/>
              </a:spcBef>
              <a:buNone/>
            </a:pPr>
            <a:r>
              <a:rPr lang="en-US" sz="1800" dirty="0" smtClean="0">
                <a:solidFill>
                  <a:srgbClr val="677480"/>
                </a:solidFill>
                <a:latin typeface="Lato"/>
                <a:ea typeface="Lato"/>
                <a:cs typeface="Lato"/>
                <a:sym typeface="Lato"/>
              </a:rPr>
              <a:t>A brand new study would have the following elements:</a:t>
            </a:r>
            <a:endParaRPr lang="en" sz="1800" b="1" dirty="0">
              <a:solidFill>
                <a:srgbClr val="677480"/>
              </a:solidFill>
              <a:latin typeface="Lato"/>
              <a:ea typeface="Lato"/>
              <a:cs typeface="Lato"/>
              <a:sym typeface="Lato"/>
            </a:endParaRPr>
          </a:p>
        </p:txBody>
      </p:sp>
      <p:graphicFrame>
        <p:nvGraphicFramePr>
          <p:cNvPr id="5" name="Table 4"/>
          <p:cNvGraphicFramePr>
            <a:graphicFrameLocks noGrp="1"/>
          </p:cNvGraphicFramePr>
          <p:nvPr>
            <p:extLst>
              <p:ext uri="{D42A27DB-BD31-4B8C-83A1-F6EECF244321}">
                <p14:modId xmlns:p14="http://schemas.microsoft.com/office/powerpoint/2010/main" val="412485163"/>
              </p:ext>
            </p:extLst>
          </p:nvPr>
        </p:nvGraphicFramePr>
        <p:xfrm>
          <a:off x="931104" y="2382527"/>
          <a:ext cx="7527096" cy="3611876"/>
        </p:xfrm>
        <a:graphic>
          <a:graphicData uri="http://schemas.openxmlformats.org/drawingml/2006/table">
            <a:tbl>
              <a:tblPr firstRow="1" bandRow="1">
                <a:tableStyleId>{7D4D3BE4-69CA-492D-958A-9D5723E0E32D}</a:tableStyleId>
              </a:tblPr>
              <a:tblGrid>
                <a:gridCol w="3763548"/>
                <a:gridCol w="3763548"/>
              </a:tblGrid>
              <a:tr h="1691636">
                <a:tc>
                  <a:txBody>
                    <a:bodyPr/>
                    <a:lstStyle/>
                    <a:p>
                      <a:pPr marL="342900" indent="-342900">
                        <a:buFont typeface="Arial" charset="0"/>
                        <a:buChar char="•"/>
                      </a:pPr>
                      <a:r>
                        <a:rPr lang="en-US" sz="2000" dirty="0" smtClean="0">
                          <a:solidFill>
                            <a:schemeClr val="bg1"/>
                          </a:solidFill>
                        </a:rPr>
                        <a:t>Field</a:t>
                      </a:r>
                      <a:r>
                        <a:rPr lang="en-US" sz="2000" baseline="0" dirty="0" smtClean="0">
                          <a:solidFill>
                            <a:schemeClr val="bg1"/>
                          </a:solidFill>
                        </a:rPr>
                        <a:t> New Research</a:t>
                      </a:r>
                    </a:p>
                    <a:p>
                      <a:pPr marL="342900" indent="-342900">
                        <a:buFont typeface="Arial" charset="0"/>
                        <a:buChar char="•"/>
                      </a:pPr>
                      <a:endParaRPr lang="en-US" sz="2000" baseline="0" dirty="0" smtClean="0">
                        <a:solidFill>
                          <a:schemeClr val="bg1"/>
                        </a:solidFill>
                      </a:endParaRPr>
                    </a:p>
                    <a:p>
                      <a:pPr marL="0" indent="0">
                        <a:buFont typeface="Arial" charset="0"/>
                        <a:buNone/>
                      </a:pPr>
                      <a:r>
                        <a:rPr lang="en-US" sz="1600" baseline="0" dirty="0" smtClean="0">
                          <a:solidFill>
                            <a:schemeClr val="bg1"/>
                          </a:solidFill>
                        </a:rPr>
                        <a:t>Rather than use data from the GSS, create a new survey that would record observations more suited to determining causal effects </a:t>
                      </a:r>
                    </a:p>
                    <a:p>
                      <a:pPr marL="0" indent="0">
                        <a:buFont typeface="Arial" charset="0"/>
                        <a:buNone/>
                      </a:pPr>
                      <a:endParaRPr lang="en-US" sz="1600" baseline="0" dirty="0" smtClean="0">
                        <a:solidFill>
                          <a:schemeClr val="bg1"/>
                        </a:solidFill>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60000"/>
                        <a:lumOff val="40000"/>
                      </a:schemeClr>
                    </a:solidFill>
                  </a:tcPr>
                </a:tc>
                <a:tc>
                  <a:txBody>
                    <a:bodyPr/>
                    <a:lstStyle/>
                    <a:p>
                      <a:pPr marL="342900" indent="-342900">
                        <a:buFont typeface="Arial" charset="0"/>
                        <a:buChar char="•"/>
                      </a:pPr>
                      <a:r>
                        <a:rPr lang="en-US" sz="2000" dirty="0" smtClean="0">
                          <a:solidFill>
                            <a:schemeClr val="bg1"/>
                          </a:solidFill>
                        </a:rPr>
                        <a:t>Individual-Level Covariates</a:t>
                      </a:r>
                      <a:endParaRPr lang="en-US" sz="2000" baseline="0" dirty="0" smtClean="0">
                        <a:solidFill>
                          <a:schemeClr val="bg1"/>
                        </a:solidFill>
                      </a:endParaRPr>
                    </a:p>
                    <a:p>
                      <a:pPr marL="342900" indent="-342900">
                        <a:buFont typeface="Arial" charset="0"/>
                        <a:buChar char="•"/>
                      </a:pPr>
                      <a:endParaRPr lang="en-US" sz="1800" baseline="0" dirty="0" smtClean="0">
                        <a:solidFill>
                          <a:schemeClr val="bg1"/>
                        </a:solidFill>
                      </a:endParaRPr>
                    </a:p>
                    <a:p>
                      <a:pPr marL="0" indent="0">
                        <a:buFont typeface="Arial" charset="0"/>
                        <a:buNone/>
                      </a:pPr>
                      <a:r>
                        <a:rPr lang="en-US" sz="1600" baseline="0" dirty="0" smtClean="0">
                          <a:solidFill>
                            <a:schemeClr val="bg1"/>
                          </a:solidFill>
                        </a:rPr>
                        <a:t>Incorporating more proper covariates measured before the treatment would help in stratifying the sample for causal inference</a:t>
                      </a:r>
                    </a:p>
                    <a:p>
                      <a:endParaRPr lang="en-US" dirty="0">
                        <a:solidFill>
                          <a:schemeClr val="bg1"/>
                        </a:solidFill>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70C0"/>
                    </a:solidFill>
                  </a:tcPr>
                </a:tc>
              </a:tr>
              <a:tr h="1691636">
                <a:tc>
                  <a:txBody>
                    <a:bodyPr/>
                    <a:lstStyle/>
                    <a:p>
                      <a:pPr marL="342900" indent="-342900">
                        <a:buFont typeface="Arial" charset="0"/>
                        <a:buChar char="•"/>
                      </a:pPr>
                      <a:r>
                        <a:rPr lang="en-US" sz="1800" baseline="0" dirty="0" smtClean="0">
                          <a:solidFill>
                            <a:schemeClr val="bg1"/>
                          </a:solidFill>
                        </a:rPr>
                        <a:t>Record Treatment Level</a:t>
                      </a:r>
                    </a:p>
                    <a:p>
                      <a:pPr marL="342900" indent="-342900">
                        <a:buFont typeface="Arial" charset="0"/>
                        <a:buChar char="•"/>
                      </a:pPr>
                      <a:endParaRPr lang="en-US" sz="1600" baseline="0" dirty="0" smtClean="0">
                        <a:solidFill>
                          <a:schemeClr val="bg1"/>
                        </a:solidFill>
                      </a:endParaRPr>
                    </a:p>
                    <a:p>
                      <a:pPr marL="0" indent="0">
                        <a:buFont typeface="Arial" charset="0"/>
                        <a:buNone/>
                      </a:pPr>
                      <a:r>
                        <a:rPr lang="en-US" sz="1400" baseline="0" dirty="0" smtClean="0">
                          <a:solidFill>
                            <a:schemeClr val="bg1"/>
                          </a:solidFill>
                        </a:rPr>
                        <a:t>The study uses the number of education years to gauge the treatment level. A new study would directly measure the highest degree attained.</a:t>
                      </a:r>
                    </a:p>
                    <a:p>
                      <a:endParaRPr lang="en-US" dirty="0">
                        <a:solidFill>
                          <a:schemeClr val="bg1"/>
                        </a:solidFill>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342900" indent="-342900">
                        <a:buFont typeface="Arial" charset="0"/>
                        <a:buChar char="•"/>
                      </a:pPr>
                      <a:r>
                        <a:rPr lang="en-US" sz="1800" baseline="0" dirty="0" smtClean="0">
                          <a:solidFill>
                            <a:schemeClr val="bg1"/>
                          </a:solidFill>
                        </a:rPr>
                        <a:t>Environmental Covariates</a:t>
                      </a:r>
                    </a:p>
                    <a:p>
                      <a:pPr marL="342900" indent="-342900">
                        <a:buFont typeface="Arial" charset="0"/>
                        <a:buChar char="•"/>
                      </a:pPr>
                      <a:endParaRPr lang="en-US" sz="1600" baseline="0" dirty="0" smtClean="0">
                        <a:solidFill>
                          <a:schemeClr val="bg1"/>
                        </a:solidFill>
                      </a:endParaRPr>
                    </a:p>
                    <a:p>
                      <a:pPr marL="0" indent="0">
                        <a:buFont typeface="Arial" charset="0"/>
                        <a:buNone/>
                      </a:pPr>
                      <a:r>
                        <a:rPr lang="en-US" sz="1400" baseline="0" dirty="0" smtClean="0">
                          <a:solidFill>
                            <a:schemeClr val="bg1"/>
                          </a:solidFill>
                        </a:rPr>
                        <a:t>The study uses the number of education years to gauge the treatment level. A new study would directly measure the highest degree attained.</a:t>
                      </a:r>
                    </a:p>
                    <a:p>
                      <a:endParaRPr lang="en-US" dirty="0">
                        <a:solidFill>
                          <a:schemeClr val="bg1"/>
                        </a:solidFill>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tr>
            </a:tbl>
          </a:graphicData>
        </a:graphic>
      </p:graphicFrame>
    </p:spTree>
    <p:extLst>
      <p:ext uri="{BB962C8B-B14F-4D97-AF65-F5344CB8AC3E}">
        <p14:creationId xmlns:p14="http://schemas.microsoft.com/office/powerpoint/2010/main" val="536419630"/>
      </p:ext>
    </p:extLst>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Anton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533</TotalTime>
  <Words>2314</Words>
  <Application>Microsoft Office PowerPoint</Application>
  <PresentationFormat>Presentazione su schermo (4:3)</PresentationFormat>
  <Paragraphs>252</Paragraphs>
  <Slides>25</Slides>
  <Notes>25</Notes>
  <HiddenSlides>0</HiddenSlides>
  <MMClips>0</MMClips>
  <ScaleCrop>false</ScaleCrop>
  <HeadingPairs>
    <vt:vector size="6" baseType="variant">
      <vt:variant>
        <vt:lpstr>Tema</vt:lpstr>
      </vt:variant>
      <vt:variant>
        <vt:i4>1</vt:i4>
      </vt:variant>
      <vt:variant>
        <vt:lpstr>Server OLE incorporati</vt:lpstr>
      </vt:variant>
      <vt:variant>
        <vt:i4>1</vt:i4>
      </vt:variant>
      <vt:variant>
        <vt:lpstr>Titoli diapositive</vt:lpstr>
      </vt:variant>
      <vt:variant>
        <vt:i4>25</vt:i4>
      </vt:variant>
    </vt:vector>
  </HeadingPairs>
  <TitlesOfParts>
    <vt:vector size="27" baseType="lpstr">
      <vt:lpstr>Antonio template</vt:lpstr>
      <vt:lpstr>Adobe Acrobat Document</vt:lpstr>
      <vt:lpstr>Examining Social Survey Data STAT-186 Final Project: Team Awesome</vt:lpstr>
      <vt:lpstr>Today’s Goals</vt:lpstr>
      <vt:lpstr>Project Introduction</vt:lpstr>
      <vt:lpstr>Background &amp; Motivation</vt:lpstr>
      <vt:lpstr>Data</vt:lpstr>
      <vt:lpstr>Original Methods</vt:lpstr>
      <vt:lpstr>Where The Study Went Wrong</vt:lpstr>
      <vt:lpstr>Alternative Study Designs</vt:lpstr>
      <vt:lpstr>New Study Design</vt:lpstr>
      <vt:lpstr>Design Stage: Existing Data</vt:lpstr>
      <vt:lpstr>Design Stage: Existing Data</vt:lpstr>
      <vt:lpstr>Design Stage: Existing Data</vt:lpstr>
      <vt:lpstr>Design Stage: Existing Data</vt:lpstr>
      <vt:lpstr>Design Stage: Existing Data</vt:lpstr>
      <vt:lpstr>Design Stage: Existing Data</vt:lpstr>
      <vt:lpstr>Design Stage: Existing Data</vt:lpstr>
      <vt:lpstr>Design Stage: Existing Data</vt:lpstr>
      <vt:lpstr>Analysis Stage</vt:lpstr>
      <vt:lpstr>Analysis Stage</vt:lpstr>
      <vt:lpstr>Analysis Stage</vt:lpstr>
      <vt:lpstr>Analysis Stage</vt:lpstr>
      <vt:lpstr>Conclusion</vt:lpstr>
      <vt:lpstr>Summary</vt:lpstr>
      <vt:lpstr>Future Work</vt:lpstr>
      <vt:lpstr>Presentazione standard di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Matteo</dc:creator>
  <cp:lastModifiedBy>Matteo</cp:lastModifiedBy>
  <cp:revision>34</cp:revision>
  <cp:lastPrinted>2016-05-01T22:39:37Z</cp:lastPrinted>
  <dcterms:modified xsi:type="dcterms:W3CDTF">2016-05-02T07:30:20Z</dcterms:modified>
</cp:coreProperties>
</file>